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3.xml" ContentType="application/vnd.openxmlformats-officedocument.presentationml.tags+xml"/>
  <Override PartName="/ppt/notesSlides/notesSlide26.xml" ContentType="application/vnd.openxmlformats-officedocument.presentationml.notesSlide+xml"/>
  <Override PartName="/ppt/tags/tag4.xml" ContentType="application/vnd.openxmlformats-officedocument.presentationml.tags+xml"/>
  <Override PartName="/ppt/notesSlides/notesSlide27.xml" ContentType="application/vnd.openxmlformats-officedocument.presentationml.notesSlide+xml"/>
  <Override PartName="/ppt/tags/tag5.xml" ContentType="application/vnd.openxmlformats-officedocument.presentationml.tags+xml"/>
  <Override PartName="/ppt/notesSlides/notesSlide28.xml" ContentType="application/vnd.openxmlformats-officedocument.presentationml.notesSlide+xml"/>
  <Override PartName="/ppt/tags/tag6.xml" ContentType="application/vnd.openxmlformats-officedocument.presentationml.tags+xml"/>
  <Override PartName="/ppt/notesSlides/notesSlide29.xml" ContentType="application/vnd.openxmlformats-officedocument.presentationml.notesSlide+xml"/>
  <Override PartName="/ppt/tags/tag7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31" r:id="rId2"/>
    <p:sldId id="258" r:id="rId3"/>
    <p:sldId id="270" r:id="rId4"/>
    <p:sldId id="352" r:id="rId5"/>
    <p:sldId id="280" r:id="rId6"/>
    <p:sldId id="349" r:id="rId7"/>
    <p:sldId id="350" r:id="rId8"/>
    <p:sldId id="351" r:id="rId9"/>
    <p:sldId id="300" r:id="rId10"/>
    <p:sldId id="275" r:id="rId11"/>
    <p:sldId id="354" r:id="rId12"/>
    <p:sldId id="355" r:id="rId13"/>
    <p:sldId id="276" r:id="rId14"/>
    <p:sldId id="353" r:id="rId15"/>
    <p:sldId id="334" r:id="rId16"/>
    <p:sldId id="293" r:id="rId17"/>
    <p:sldId id="335" r:id="rId18"/>
    <p:sldId id="367" r:id="rId19"/>
    <p:sldId id="324" r:id="rId20"/>
    <p:sldId id="337" r:id="rId21"/>
    <p:sldId id="338" r:id="rId22"/>
    <p:sldId id="339" r:id="rId23"/>
    <p:sldId id="340" r:id="rId24"/>
    <p:sldId id="341" r:id="rId25"/>
    <p:sldId id="313" r:id="rId26"/>
    <p:sldId id="363" r:id="rId27"/>
    <p:sldId id="364" r:id="rId28"/>
    <p:sldId id="365" r:id="rId29"/>
    <p:sldId id="366" r:id="rId30"/>
    <p:sldId id="356" r:id="rId31"/>
    <p:sldId id="357" r:id="rId32"/>
    <p:sldId id="358" r:id="rId33"/>
    <p:sldId id="359" r:id="rId34"/>
    <p:sldId id="360" r:id="rId35"/>
    <p:sldId id="361" r:id="rId36"/>
    <p:sldId id="362" r:id="rId37"/>
  </p:sldIdLst>
  <p:sldSz cx="12192000" cy="6858000"/>
  <p:notesSz cx="6805613" cy="9944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егдальский Денис Игоревич" initials="МДИ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E4"/>
    <a:srgbClr val="2F5597"/>
    <a:srgbClr val="FC18DC"/>
    <a:srgbClr val="DB7373"/>
    <a:srgbClr val="BA1717"/>
    <a:srgbClr val="C00000"/>
    <a:srgbClr val="F1634C"/>
    <a:srgbClr val="B80E0F"/>
    <a:srgbClr val="7B7CB5"/>
    <a:srgbClr val="4366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6408" autoAdjust="0"/>
  </p:normalViewPr>
  <p:slideViewPr>
    <p:cSldViewPr snapToGrid="0">
      <p:cViewPr varScale="1">
        <p:scale>
          <a:sx n="71" d="100"/>
          <a:sy n="71" d="100"/>
        </p:scale>
        <p:origin x="-24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43-4495-A287-D7A469FBD0FE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43-4495-A287-D7A469FBD0FE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43-4495-A287-D7A469FBD0FE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543-4495-A287-D7A469FBD0FE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543-4495-A287-D7A469FBD0FE}"/>
              </c:ext>
            </c:extLst>
          </c:dPt>
          <c:val>
            <c:numRef>
              <c:f>Лист1!$N$13:$N$17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543-4495-A287-D7A469FBD0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6DF3A9-3816-AB42-9C53-ABC7AE2EDA26}" type="doc">
      <dgm:prSet loTypeId="urn:microsoft.com/office/officeart/2005/8/layout/cycle7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C55B8D-389D-AB46-934B-D0EAB8A708E3}">
      <dgm:prSet phldrT="[Текст]" custT="1"/>
      <dgm:spPr>
        <a:solidFill>
          <a:srgbClr val="F4B183"/>
        </a:solidFill>
      </dgm:spPr>
      <dgm:t>
        <a:bodyPr/>
        <a:lstStyle/>
        <a:p>
          <a:r>
            <a:rPr lang="ru-RU" sz="1800" b="1" dirty="0" smtClean="0">
              <a:solidFill>
                <a:srgbClr val="2F5597"/>
              </a:solidFill>
            </a:rPr>
            <a:t>Проблема в контексте</a:t>
          </a:r>
          <a:endParaRPr lang="ru-RU" sz="1800" b="1" dirty="0">
            <a:solidFill>
              <a:srgbClr val="2F5597"/>
            </a:solidFill>
          </a:endParaRPr>
        </a:p>
      </dgm:t>
    </dgm:pt>
    <dgm:pt modelId="{7A3CCF70-5482-7741-A382-54133FC92759}" type="parTrans" cxnId="{FED0B9AE-024A-224E-9CAC-3A10DF303EBF}">
      <dgm:prSet/>
      <dgm:spPr/>
      <dgm:t>
        <a:bodyPr/>
        <a:lstStyle/>
        <a:p>
          <a:endParaRPr lang="ru-RU"/>
        </a:p>
      </dgm:t>
    </dgm:pt>
    <dgm:pt modelId="{9F426D5C-6ED5-254A-AEA9-546145CD3D15}" type="sibTrans" cxnId="{FED0B9AE-024A-224E-9CAC-3A10DF303EBF}">
      <dgm:prSet/>
      <dgm:spPr/>
      <dgm:t>
        <a:bodyPr/>
        <a:lstStyle/>
        <a:p>
          <a:endParaRPr lang="ru-RU"/>
        </a:p>
      </dgm:t>
    </dgm:pt>
    <dgm:pt modelId="{B41CE065-592B-F949-A871-BF11BF99D59F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2F5597"/>
              </a:solidFill>
            </a:rPr>
            <a:t>Математическая проблема</a:t>
          </a:r>
          <a:endParaRPr lang="ru-RU" sz="1800" b="1" dirty="0">
            <a:solidFill>
              <a:srgbClr val="2F5597"/>
            </a:solidFill>
          </a:endParaRPr>
        </a:p>
      </dgm:t>
    </dgm:pt>
    <dgm:pt modelId="{1919B289-4C46-3042-BB80-CC70DC876C5F}" type="parTrans" cxnId="{D4BF2593-07A8-B641-BE95-71F8CC01B73C}">
      <dgm:prSet/>
      <dgm:spPr/>
      <dgm:t>
        <a:bodyPr/>
        <a:lstStyle/>
        <a:p>
          <a:endParaRPr lang="ru-RU"/>
        </a:p>
      </dgm:t>
    </dgm:pt>
    <dgm:pt modelId="{7BF48F1A-92A6-8343-B21E-CF67B4AC922E}" type="sibTrans" cxnId="{D4BF2593-07A8-B641-BE95-71F8CC01B73C}">
      <dgm:prSet/>
      <dgm:spPr/>
      <dgm:t>
        <a:bodyPr/>
        <a:lstStyle/>
        <a:p>
          <a:endParaRPr lang="ru-RU" dirty="0"/>
        </a:p>
      </dgm:t>
    </dgm:pt>
    <dgm:pt modelId="{981CC92B-6020-7C4F-82A7-173FBE29B42C}">
      <dgm:prSet phldrT="[Текст]" custT="1"/>
      <dgm:spPr>
        <a:solidFill>
          <a:srgbClr val="F4B183"/>
        </a:solidFill>
      </dgm:spPr>
      <dgm:t>
        <a:bodyPr/>
        <a:lstStyle/>
        <a:p>
          <a:r>
            <a:rPr lang="ru-RU" sz="1800" b="1" dirty="0" smtClean="0">
              <a:solidFill>
                <a:srgbClr val="2F5597"/>
              </a:solidFill>
            </a:rPr>
            <a:t>Результаты в контексте</a:t>
          </a:r>
          <a:endParaRPr lang="ru-RU" sz="1800" b="1" dirty="0">
            <a:solidFill>
              <a:srgbClr val="2F5597"/>
            </a:solidFill>
          </a:endParaRPr>
        </a:p>
      </dgm:t>
    </dgm:pt>
    <dgm:pt modelId="{326088AA-6615-414F-9247-2E72573054F3}" type="parTrans" cxnId="{10C69274-F2A1-E441-9FCA-E27E3969CCDB}">
      <dgm:prSet/>
      <dgm:spPr/>
      <dgm:t>
        <a:bodyPr/>
        <a:lstStyle/>
        <a:p>
          <a:endParaRPr lang="ru-RU"/>
        </a:p>
      </dgm:t>
    </dgm:pt>
    <dgm:pt modelId="{F1919B22-8005-B642-A9DF-49BB893CB23B}" type="sibTrans" cxnId="{10C69274-F2A1-E441-9FCA-E27E3969CCDB}">
      <dgm:prSet/>
      <dgm:spPr/>
      <dgm:t>
        <a:bodyPr/>
        <a:lstStyle/>
        <a:p>
          <a:endParaRPr lang="ru-RU"/>
        </a:p>
      </dgm:t>
    </dgm:pt>
    <dgm:pt modelId="{BFFF7D72-2EB0-0847-AB79-214785D8DCD5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2F5597"/>
              </a:solidFill>
            </a:rPr>
            <a:t>Математические результаты</a:t>
          </a:r>
          <a:endParaRPr lang="ru-RU" sz="1800" b="1" dirty="0">
            <a:solidFill>
              <a:srgbClr val="2F5597"/>
            </a:solidFill>
          </a:endParaRPr>
        </a:p>
      </dgm:t>
    </dgm:pt>
    <dgm:pt modelId="{C7B8D894-2E81-EC4D-B4CF-29B0EEFDF4E5}" type="parTrans" cxnId="{90E61306-9465-E549-9BD5-65CA983D793D}">
      <dgm:prSet/>
      <dgm:spPr/>
      <dgm:t>
        <a:bodyPr/>
        <a:lstStyle/>
        <a:p>
          <a:endParaRPr lang="ru-RU"/>
        </a:p>
      </dgm:t>
    </dgm:pt>
    <dgm:pt modelId="{F1D7F3F6-D6D7-9643-853A-B87643D76260}" type="sibTrans" cxnId="{90E61306-9465-E549-9BD5-65CA983D793D}">
      <dgm:prSet/>
      <dgm:spPr/>
      <dgm:t>
        <a:bodyPr/>
        <a:lstStyle/>
        <a:p>
          <a:endParaRPr lang="ru-RU"/>
        </a:p>
      </dgm:t>
    </dgm:pt>
    <dgm:pt modelId="{FEBA7011-7E9C-ED44-A6FD-339D10EE9043}" type="pres">
      <dgm:prSet presAssocID="{1A6DF3A9-3816-AB42-9C53-ABC7AE2EDA2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053316-E884-FC4C-82D9-E2B7996826AB}" type="pres">
      <dgm:prSet presAssocID="{08C55B8D-389D-AB46-934B-D0EAB8A708E3}" presName="node" presStyleLbl="node1" presStyleIdx="0" presStyleCnt="4" custScaleX="123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A9B570-FC41-0D48-B258-02C5709972A1}" type="pres">
      <dgm:prSet presAssocID="{9F426D5C-6ED5-254A-AEA9-546145CD3D15}" presName="sibTrans" presStyleLbl="sibTrans2D1" presStyleIdx="0" presStyleCnt="4" custScaleX="130851" custScaleY="200024" custLinFactNeighborX="-1872" custLinFactNeighborY="-27965"/>
      <dgm:spPr/>
      <dgm:t>
        <a:bodyPr/>
        <a:lstStyle/>
        <a:p>
          <a:endParaRPr lang="ru-RU"/>
        </a:p>
      </dgm:t>
    </dgm:pt>
    <dgm:pt modelId="{DA9C2258-78E7-E14C-B51D-C6E4959F928D}" type="pres">
      <dgm:prSet presAssocID="{9F426D5C-6ED5-254A-AEA9-546145CD3D15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062DE818-F2F5-C64F-9C65-2555FECD88B2}" type="pres">
      <dgm:prSet presAssocID="{B41CE065-592B-F949-A871-BF11BF99D59F}" presName="node" presStyleLbl="node1" presStyleIdx="1" presStyleCnt="4" custScaleX="123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C23741-286C-9047-821F-9622735675E5}" type="pres">
      <dgm:prSet presAssocID="{7BF48F1A-92A6-8343-B21E-CF67B4AC922E}" presName="sibTrans" presStyleLbl="sibTrans2D1" presStyleIdx="1" presStyleCnt="4" custScaleX="136581" custScaleY="198694" custLinFactNeighborX="11238" custLinFactNeighborY="-42458"/>
      <dgm:spPr/>
      <dgm:t>
        <a:bodyPr/>
        <a:lstStyle/>
        <a:p>
          <a:endParaRPr lang="ru-RU"/>
        </a:p>
      </dgm:t>
    </dgm:pt>
    <dgm:pt modelId="{31B7B577-0659-F643-8FF8-47342A7D0536}" type="pres">
      <dgm:prSet presAssocID="{7BF48F1A-92A6-8343-B21E-CF67B4AC922E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58D187C1-2CCF-C14B-AFFD-8078B28C809E}" type="pres">
      <dgm:prSet presAssocID="{BFFF7D72-2EB0-0847-AB79-214785D8DCD5}" presName="node" presStyleLbl="node1" presStyleIdx="2" presStyleCnt="4" custScaleX="123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257F9-62C4-0341-AB45-C7A81B2DD795}" type="pres">
      <dgm:prSet presAssocID="{F1D7F3F6-D6D7-9643-853A-B87643D76260}" presName="sibTrans" presStyleLbl="sibTrans2D1" presStyleIdx="2" presStyleCnt="4" custScaleX="143452" custScaleY="198707" custLinFactNeighborY="37149"/>
      <dgm:spPr/>
      <dgm:t>
        <a:bodyPr/>
        <a:lstStyle/>
        <a:p>
          <a:endParaRPr lang="ru-RU"/>
        </a:p>
      </dgm:t>
    </dgm:pt>
    <dgm:pt modelId="{B2AE7DB8-67B1-8647-A0C0-2EFF4F4CF3D1}" type="pres">
      <dgm:prSet presAssocID="{F1D7F3F6-D6D7-9643-853A-B87643D76260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71D751F8-3F30-394E-9552-236F91588D52}" type="pres">
      <dgm:prSet presAssocID="{981CC92B-6020-7C4F-82A7-173FBE29B42C}" presName="node" presStyleLbl="node1" presStyleIdx="3" presStyleCnt="4" custScaleX="123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279B2-DC60-834C-8C60-35D44B642E3F}" type="pres">
      <dgm:prSet presAssocID="{F1919B22-8005-B642-A9DF-49BB893CB23B}" presName="sibTrans" presStyleLbl="sibTrans2D1" presStyleIdx="3" presStyleCnt="4" custScaleX="141444" custScaleY="192114" custLinFactNeighborX="-9360" custLinFactNeighborY="27965"/>
      <dgm:spPr/>
      <dgm:t>
        <a:bodyPr/>
        <a:lstStyle/>
        <a:p>
          <a:endParaRPr lang="ru-RU"/>
        </a:p>
      </dgm:t>
    </dgm:pt>
    <dgm:pt modelId="{7C83D8C5-4BF3-7245-B42A-42629EC58867}" type="pres">
      <dgm:prSet presAssocID="{F1919B22-8005-B642-A9DF-49BB893CB23B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D4BF2593-07A8-B641-BE95-71F8CC01B73C}" srcId="{1A6DF3A9-3816-AB42-9C53-ABC7AE2EDA26}" destId="{B41CE065-592B-F949-A871-BF11BF99D59F}" srcOrd="1" destOrd="0" parTransId="{1919B289-4C46-3042-BB80-CC70DC876C5F}" sibTransId="{7BF48F1A-92A6-8343-B21E-CF67B4AC922E}"/>
    <dgm:cxn modelId="{2818729D-F842-7B4D-954E-8C67E8307B4E}" type="presOf" srcId="{9F426D5C-6ED5-254A-AEA9-546145CD3D15}" destId="{D5A9B570-FC41-0D48-B258-02C5709972A1}" srcOrd="0" destOrd="0" presId="urn:microsoft.com/office/officeart/2005/8/layout/cycle7"/>
    <dgm:cxn modelId="{067BBAC0-F8B8-2B49-A6C1-ABC2B2EE6F10}" type="presOf" srcId="{7BF48F1A-92A6-8343-B21E-CF67B4AC922E}" destId="{F6C23741-286C-9047-821F-9622735675E5}" srcOrd="0" destOrd="0" presId="urn:microsoft.com/office/officeart/2005/8/layout/cycle7"/>
    <dgm:cxn modelId="{0630C631-C30F-BD42-BB01-858D73BCE54E}" type="presOf" srcId="{F1D7F3F6-D6D7-9643-853A-B87643D76260}" destId="{B2AE7DB8-67B1-8647-A0C0-2EFF4F4CF3D1}" srcOrd="1" destOrd="0" presId="urn:microsoft.com/office/officeart/2005/8/layout/cycle7"/>
    <dgm:cxn modelId="{5FA46898-7A88-CC47-8F5B-3B52BA771C8D}" type="presOf" srcId="{F1919B22-8005-B642-A9DF-49BB893CB23B}" destId="{7C83D8C5-4BF3-7245-B42A-42629EC58867}" srcOrd="1" destOrd="0" presId="urn:microsoft.com/office/officeart/2005/8/layout/cycle7"/>
    <dgm:cxn modelId="{10C69274-F2A1-E441-9FCA-E27E3969CCDB}" srcId="{1A6DF3A9-3816-AB42-9C53-ABC7AE2EDA26}" destId="{981CC92B-6020-7C4F-82A7-173FBE29B42C}" srcOrd="3" destOrd="0" parTransId="{326088AA-6615-414F-9247-2E72573054F3}" sibTransId="{F1919B22-8005-B642-A9DF-49BB893CB23B}"/>
    <dgm:cxn modelId="{28FED1AF-62B6-1E45-BF0E-C70E1C3EF4D6}" type="presOf" srcId="{1A6DF3A9-3816-AB42-9C53-ABC7AE2EDA26}" destId="{FEBA7011-7E9C-ED44-A6FD-339D10EE9043}" srcOrd="0" destOrd="0" presId="urn:microsoft.com/office/officeart/2005/8/layout/cycle7"/>
    <dgm:cxn modelId="{8F6AD7E3-2CD8-7E44-87DD-D9D64FAC9400}" type="presOf" srcId="{7BF48F1A-92A6-8343-B21E-CF67B4AC922E}" destId="{31B7B577-0659-F643-8FF8-47342A7D0536}" srcOrd="1" destOrd="0" presId="urn:microsoft.com/office/officeart/2005/8/layout/cycle7"/>
    <dgm:cxn modelId="{FED0B9AE-024A-224E-9CAC-3A10DF303EBF}" srcId="{1A6DF3A9-3816-AB42-9C53-ABC7AE2EDA26}" destId="{08C55B8D-389D-AB46-934B-D0EAB8A708E3}" srcOrd="0" destOrd="0" parTransId="{7A3CCF70-5482-7741-A382-54133FC92759}" sibTransId="{9F426D5C-6ED5-254A-AEA9-546145CD3D15}"/>
    <dgm:cxn modelId="{64D37F3F-B08A-A04E-8966-DA0A7FD726E4}" type="presOf" srcId="{981CC92B-6020-7C4F-82A7-173FBE29B42C}" destId="{71D751F8-3F30-394E-9552-236F91588D52}" srcOrd="0" destOrd="0" presId="urn:microsoft.com/office/officeart/2005/8/layout/cycle7"/>
    <dgm:cxn modelId="{2F9B45B3-60FD-4742-A0B6-6C481EE83BE3}" type="presOf" srcId="{08C55B8D-389D-AB46-934B-D0EAB8A708E3}" destId="{C0053316-E884-FC4C-82D9-E2B7996826AB}" srcOrd="0" destOrd="0" presId="urn:microsoft.com/office/officeart/2005/8/layout/cycle7"/>
    <dgm:cxn modelId="{8D52E424-7B6A-0648-A84F-714BD16BB616}" type="presOf" srcId="{F1919B22-8005-B642-A9DF-49BB893CB23B}" destId="{B40279B2-DC60-834C-8C60-35D44B642E3F}" srcOrd="0" destOrd="0" presId="urn:microsoft.com/office/officeart/2005/8/layout/cycle7"/>
    <dgm:cxn modelId="{E526E7C1-7941-7B4B-A9A3-FDBCE8D56266}" type="presOf" srcId="{BFFF7D72-2EB0-0847-AB79-214785D8DCD5}" destId="{58D187C1-2CCF-C14B-AFFD-8078B28C809E}" srcOrd="0" destOrd="0" presId="urn:microsoft.com/office/officeart/2005/8/layout/cycle7"/>
    <dgm:cxn modelId="{11A5F5AD-F294-3946-A84F-EBE05CF74BFF}" type="presOf" srcId="{F1D7F3F6-D6D7-9643-853A-B87643D76260}" destId="{D9B257F9-62C4-0341-AB45-C7A81B2DD795}" srcOrd="0" destOrd="0" presId="urn:microsoft.com/office/officeart/2005/8/layout/cycle7"/>
    <dgm:cxn modelId="{BD78ACD0-C72A-314D-8CF8-61BACBED058B}" type="presOf" srcId="{B41CE065-592B-F949-A871-BF11BF99D59F}" destId="{062DE818-F2F5-C64F-9C65-2555FECD88B2}" srcOrd="0" destOrd="0" presId="urn:microsoft.com/office/officeart/2005/8/layout/cycle7"/>
    <dgm:cxn modelId="{3724014C-0A89-DE4D-B6BB-C33397F85411}" type="presOf" srcId="{9F426D5C-6ED5-254A-AEA9-546145CD3D15}" destId="{DA9C2258-78E7-E14C-B51D-C6E4959F928D}" srcOrd="1" destOrd="0" presId="urn:microsoft.com/office/officeart/2005/8/layout/cycle7"/>
    <dgm:cxn modelId="{90E61306-9465-E549-9BD5-65CA983D793D}" srcId="{1A6DF3A9-3816-AB42-9C53-ABC7AE2EDA26}" destId="{BFFF7D72-2EB0-0847-AB79-214785D8DCD5}" srcOrd="2" destOrd="0" parTransId="{C7B8D894-2E81-EC4D-B4CF-29B0EEFDF4E5}" sibTransId="{F1D7F3F6-D6D7-9643-853A-B87643D76260}"/>
    <dgm:cxn modelId="{58C55CD9-5C84-134A-8653-B00E77957953}" type="presParOf" srcId="{FEBA7011-7E9C-ED44-A6FD-339D10EE9043}" destId="{C0053316-E884-FC4C-82D9-E2B7996826AB}" srcOrd="0" destOrd="0" presId="urn:microsoft.com/office/officeart/2005/8/layout/cycle7"/>
    <dgm:cxn modelId="{DBFC6D4F-27AA-874B-AA8B-B0B4924D7B7B}" type="presParOf" srcId="{FEBA7011-7E9C-ED44-A6FD-339D10EE9043}" destId="{D5A9B570-FC41-0D48-B258-02C5709972A1}" srcOrd="1" destOrd="0" presId="urn:microsoft.com/office/officeart/2005/8/layout/cycle7"/>
    <dgm:cxn modelId="{477BD53E-09E1-B04C-8F0B-BCBDE27D317D}" type="presParOf" srcId="{D5A9B570-FC41-0D48-B258-02C5709972A1}" destId="{DA9C2258-78E7-E14C-B51D-C6E4959F928D}" srcOrd="0" destOrd="0" presId="urn:microsoft.com/office/officeart/2005/8/layout/cycle7"/>
    <dgm:cxn modelId="{99C1C297-9C0A-A64C-8D93-4CF2317724E7}" type="presParOf" srcId="{FEBA7011-7E9C-ED44-A6FD-339D10EE9043}" destId="{062DE818-F2F5-C64F-9C65-2555FECD88B2}" srcOrd="2" destOrd="0" presId="urn:microsoft.com/office/officeart/2005/8/layout/cycle7"/>
    <dgm:cxn modelId="{A8D7B18A-69E8-CD4F-99BB-A050490181C5}" type="presParOf" srcId="{FEBA7011-7E9C-ED44-A6FD-339D10EE9043}" destId="{F6C23741-286C-9047-821F-9622735675E5}" srcOrd="3" destOrd="0" presId="urn:microsoft.com/office/officeart/2005/8/layout/cycle7"/>
    <dgm:cxn modelId="{66F6C9E5-B8DE-3E4C-8739-22170C7220A5}" type="presParOf" srcId="{F6C23741-286C-9047-821F-9622735675E5}" destId="{31B7B577-0659-F643-8FF8-47342A7D0536}" srcOrd="0" destOrd="0" presId="urn:microsoft.com/office/officeart/2005/8/layout/cycle7"/>
    <dgm:cxn modelId="{B52E712A-EF3E-834E-AAD8-C5464A6E2682}" type="presParOf" srcId="{FEBA7011-7E9C-ED44-A6FD-339D10EE9043}" destId="{58D187C1-2CCF-C14B-AFFD-8078B28C809E}" srcOrd="4" destOrd="0" presId="urn:microsoft.com/office/officeart/2005/8/layout/cycle7"/>
    <dgm:cxn modelId="{B3C4C963-C534-5141-A030-919297C306B1}" type="presParOf" srcId="{FEBA7011-7E9C-ED44-A6FD-339D10EE9043}" destId="{D9B257F9-62C4-0341-AB45-C7A81B2DD795}" srcOrd="5" destOrd="0" presId="urn:microsoft.com/office/officeart/2005/8/layout/cycle7"/>
    <dgm:cxn modelId="{12E6C8E9-616C-FA41-9C66-9414F305F0E6}" type="presParOf" srcId="{D9B257F9-62C4-0341-AB45-C7A81B2DD795}" destId="{B2AE7DB8-67B1-8647-A0C0-2EFF4F4CF3D1}" srcOrd="0" destOrd="0" presId="urn:microsoft.com/office/officeart/2005/8/layout/cycle7"/>
    <dgm:cxn modelId="{7743C3DB-30B1-A94B-BA87-BC4BADDE0F01}" type="presParOf" srcId="{FEBA7011-7E9C-ED44-A6FD-339D10EE9043}" destId="{71D751F8-3F30-394E-9552-236F91588D52}" srcOrd="6" destOrd="0" presId="urn:microsoft.com/office/officeart/2005/8/layout/cycle7"/>
    <dgm:cxn modelId="{8474E341-1CF5-E549-B60B-7CAA6FC883AC}" type="presParOf" srcId="{FEBA7011-7E9C-ED44-A6FD-339D10EE9043}" destId="{B40279B2-DC60-834C-8C60-35D44B642E3F}" srcOrd="7" destOrd="0" presId="urn:microsoft.com/office/officeart/2005/8/layout/cycle7"/>
    <dgm:cxn modelId="{1F83706C-AA90-8241-A8AE-912AF8BECE4B}" type="presParOf" srcId="{B40279B2-DC60-834C-8C60-35D44B642E3F}" destId="{7C83D8C5-4BF3-7245-B42A-42629EC58867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7CF764-E171-C84E-B4F7-15B2E6202A18}" type="doc">
      <dgm:prSet loTypeId="urn:microsoft.com/office/officeart/2005/8/layout/cycle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2ACB42-C7C8-964B-B967-E1524DE8823F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700" b="1" dirty="0" smtClean="0">
              <a:solidFill>
                <a:srgbClr val="2F5597"/>
              </a:solidFill>
            </a:rPr>
            <a:t>Контексты</a:t>
          </a:r>
          <a:endParaRPr lang="ru-RU" sz="1700" b="1" dirty="0">
            <a:solidFill>
              <a:srgbClr val="2F5597"/>
            </a:solidFill>
          </a:endParaRPr>
        </a:p>
      </dgm:t>
    </dgm:pt>
    <dgm:pt modelId="{9DF76866-BF37-9F4C-8529-FF8E03888FE6}" type="parTrans" cxnId="{8C8EC71B-3ABD-AF4B-BA7A-595875E12098}">
      <dgm:prSet/>
      <dgm:spPr/>
      <dgm:t>
        <a:bodyPr/>
        <a:lstStyle/>
        <a:p>
          <a:endParaRPr lang="ru-RU"/>
        </a:p>
      </dgm:t>
    </dgm:pt>
    <dgm:pt modelId="{E7088865-D94D-9247-BD89-2AFC4A73D1FF}" type="sibTrans" cxnId="{8C8EC71B-3ABD-AF4B-BA7A-595875E12098}">
      <dgm:prSet/>
      <dgm:spPr/>
      <dgm:t>
        <a:bodyPr/>
        <a:lstStyle/>
        <a:p>
          <a:endParaRPr lang="ru-RU"/>
        </a:p>
      </dgm:t>
    </dgm:pt>
    <dgm:pt modelId="{18E866D4-6A61-6241-9E70-FE092F43726F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700" b="1" dirty="0" smtClean="0">
              <a:solidFill>
                <a:srgbClr val="2F5597"/>
              </a:solidFill>
            </a:rPr>
            <a:t>Компетенции</a:t>
          </a:r>
          <a:endParaRPr lang="ru-RU" sz="1700" b="1" dirty="0">
            <a:solidFill>
              <a:srgbClr val="2F5597"/>
            </a:solidFill>
          </a:endParaRPr>
        </a:p>
      </dgm:t>
    </dgm:pt>
    <dgm:pt modelId="{376EBB8A-76BC-2249-9FBE-1CD8875908E8}" type="parTrans" cxnId="{154FC2B4-4020-2447-9770-934294594865}">
      <dgm:prSet/>
      <dgm:spPr/>
      <dgm:t>
        <a:bodyPr/>
        <a:lstStyle/>
        <a:p>
          <a:endParaRPr lang="ru-RU"/>
        </a:p>
      </dgm:t>
    </dgm:pt>
    <dgm:pt modelId="{32D2BBAF-BDF6-F445-85AD-62703C7282C4}" type="sibTrans" cxnId="{154FC2B4-4020-2447-9770-934294594865}">
      <dgm:prSet/>
      <dgm:spPr/>
      <dgm:t>
        <a:bodyPr/>
        <a:lstStyle/>
        <a:p>
          <a:endParaRPr lang="ru-RU"/>
        </a:p>
      </dgm:t>
    </dgm:pt>
    <dgm:pt modelId="{159D89E0-29B0-2644-8E8F-C7B634FC686C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700" b="1" dirty="0" smtClean="0">
              <a:solidFill>
                <a:srgbClr val="2F5597"/>
              </a:solidFill>
            </a:rPr>
            <a:t>Отношение</a:t>
          </a:r>
          <a:endParaRPr lang="ru-RU" sz="1700" b="1" dirty="0">
            <a:solidFill>
              <a:srgbClr val="2F5597"/>
            </a:solidFill>
          </a:endParaRPr>
        </a:p>
      </dgm:t>
    </dgm:pt>
    <dgm:pt modelId="{2F9A3028-E90F-A74A-B784-86ABB3228C0A}" type="parTrans" cxnId="{04855050-F8D7-3E41-B322-C660B82E076A}">
      <dgm:prSet/>
      <dgm:spPr/>
      <dgm:t>
        <a:bodyPr/>
        <a:lstStyle/>
        <a:p>
          <a:endParaRPr lang="ru-RU"/>
        </a:p>
      </dgm:t>
    </dgm:pt>
    <dgm:pt modelId="{99D82E02-6B85-4C4A-B45F-59CBC8E672AA}" type="sibTrans" cxnId="{04855050-F8D7-3E41-B322-C660B82E076A}">
      <dgm:prSet/>
      <dgm:spPr/>
      <dgm:t>
        <a:bodyPr/>
        <a:lstStyle/>
        <a:p>
          <a:endParaRPr lang="ru-RU"/>
        </a:p>
      </dgm:t>
    </dgm:pt>
    <dgm:pt modelId="{305EB68D-8EB7-3F43-9F44-798C0476EC6F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1700" b="1" dirty="0" smtClean="0">
              <a:solidFill>
                <a:srgbClr val="2F5597"/>
              </a:solidFill>
            </a:rPr>
            <a:t>Знания</a:t>
          </a:r>
          <a:endParaRPr lang="ru-RU" sz="1700" b="1" dirty="0">
            <a:solidFill>
              <a:srgbClr val="2F5597"/>
            </a:solidFill>
          </a:endParaRPr>
        </a:p>
      </dgm:t>
    </dgm:pt>
    <dgm:pt modelId="{8BCFF770-9FF6-1C4E-A618-6395D5D48A56}" type="parTrans" cxnId="{FA919953-5C9E-6448-9F06-5C359DCFF9EF}">
      <dgm:prSet/>
      <dgm:spPr/>
      <dgm:t>
        <a:bodyPr/>
        <a:lstStyle/>
        <a:p>
          <a:endParaRPr lang="ru-RU"/>
        </a:p>
      </dgm:t>
    </dgm:pt>
    <dgm:pt modelId="{EDA50BEB-42A3-BE44-AFC3-27E64FBCB243}" type="sibTrans" cxnId="{FA919953-5C9E-6448-9F06-5C359DCFF9EF}">
      <dgm:prSet/>
      <dgm:spPr/>
      <dgm:t>
        <a:bodyPr/>
        <a:lstStyle/>
        <a:p>
          <a:endParaRPr lang="ru-RU"/>
        </a:p>
      </dgm:t>
    </dgm:pt>
    <dgm:pt modelId="{420ABE84-9943-D840-8276-7755AF9698EE}" type="pres">
      <dgm:prSet presAssocID="{F37CF764-E171-C84E-B4F7-15B2E6202A1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5AFD7F-A92B-D74C-910D-71E7853DF071}" type="pres">
      <dgm:prSet presAssocID="{F37CF764-E171-C84E-B4F7-15B2E6202A18}" presName="children" presStyleCnt="0"/>
      <dgm:spPr/>
    </dgm:pt>
    <dgm:pt modelId="{ED23DC40-BEB0-6947-AFB9-F16133746865}" type="pres">
      <dgm:prSet presAssocID="{F37CF764-E171-C84E-B4F7-15B2E6202A18}" presName="childPlaceholder" presStyleCnt="0"/>
      <dgm:spPr/>
    </dgm:pt>
    <dgm:pt modelId="{EB563175-876B-BC4B-B951-2B974C6DF64A}" type="pres">
      <dgm:prSet presAssocID="{F37CF764-E171-C84E-B4F7-15B2E6202A18}" presName="circle" presStyleCnt="0"/>
      <dgm:spPr/>
    </dgm:pt>
    <dgm:pt modelId="{41468830-783C-6A46-9F5C-A14D7C20330F}" type="pres">
      <dgm:prSet presAssocID="{F37CF764-E171-C84E-B4F7-15B2E6202A18}" presName="quadrant1" presStyleLbl="node1" presStyleIdx="0" presStyleCnt="4" custScaleX="123084" custScaleY="1019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A313A9-9AB9-1C42-8E9D-9620BEE75383}" type="pres">
      <dgm:prSet presAssocID="{F37CF764-E171-C84E-B4F7-15B2E6202A18}" presName="quadrant2" presStyleLbl="node1" presStyleIdx="1" presStyleCnt="4" custScaleX="123084" custScaleY="101948" custLinFactNeighborX="2360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C80E66-D5DE-DE45-91A7-09231620F6F5}" type="pres">
      <dgm:prSet presAssocID="{F37CF764-E171-C84E-B4F7-15B2E6202A18}" presName="quadrant3" presStyleLbl="node1" presStyleIdx="2" presStyleCnt="4" custScaleX="123084" custScaleY="101948" custLinFactNeighborX="23604" custLinFactNeighborY="33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849C07-0CCD-CE4A-B5C3-1FAD4F683BA4}" type="pres">
      <dgm:prSet presAssocID="{F37CF764-E171-C84E-B4F7-15B2E6202A18}" presName="quadrant4" presStyleLbl="node1" presStyleIdx="3" presStyleCnt="4" custScaleX="123084" custScaleY="101948" custLinFactNeighborY="33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66AF86-4C97-5D45-B874-8A09671780E5}" type="pres">
      <dgm:prSet presAssocID="{F37CF764-E171-C84E-B4F7-15B2E6202A18}" presName="quadrantPlaceholder" presStyleCnt="0"/>
      <dgm:spPr/>
    </dgm:pt>
    <dgm:pt modelId="{C7BA8806-4AE0-FD44-92E5-2D8011BBBF4D}" type="pres">
      <dgm:prSet presAssocID="{F37CF764-E171-C84E-B4F7-15B2E6202A18}" presName="center1" presStyleLbl="fgShp" presStyleIdx="0" presStyleCnt="2" custLinFactNeighborX="41531"/>
      <dgm:spPr>
        <a:solidFill>
          <a:srgbClr val="4366A1"/>
        </a:solidFill>
      </dgm:spPr>
      <dgm:t>
        <a:bodyPr/>
        <a:lstStyle/>
        <a:p>
          <a:endParaRPr lang="ru-RU"/>
        </a:p>
      </dgm:t>
    </dgm:pt>
    <dgm:pt modelId="{8CBC9CA0-98A7-5843-BA21-961D2B189489}" type="pres">
      <dgm:prSet presAssocID="{F37CF764-E171-C84E-B4F7-15B2E6202A18}" presName="center2" presStyleLbl="fgShp" presStyleIdx="1" presStyleCnt="2" custLinFactNeighborX="41531"/>
      <dgm:spPr>
        <a:solidFill>
          <a:srgbClr val="4366A1"/>
        </a:solidFill>
      </dgm:spPr>
    </dgm:pt>
  </dgm:ptLst>
  <dgm:cxnLst>
    <dgm:cxn modelId="{2B0A7B29-7207-0D4E-A05E-F053DF3F7F47}" type="presOf" srcId="{18E866D4-6A61-6241-9E70-FE092F43726F}" destId="{DFA313A9-9AB9-1C42-8E9D-9620BEE75383}" srcOrd="0" destOrd="0" presId="urn:microsoft.com/office/officeart/2005/8/layout/cycle4"/>
    <dgm:cxn modelId="{4EBBCBA1-0192-A043-9E7B-8C8C9ECD527B}" type="presOf" srcId="{159D89E0-29B0-2644-8E8F-C7B634FC686C}" destId="{43C80E66-D5DE-DE45-91A7-09231620F6F5}" srcOrd="0" destOrd="0" presId="urn:microsoft.com/office/officeart/2005/8/layout/cycle4"/>
    <dgm:cxn modelId="{BB0C35C8-F6B6-D54A-8038-C838488C7971}" type="presOf" srcId="{305EB68D-8EB7-3F43-9F44-798C0476EC6F}" destId="{EB849C07-0CCD-CE4A-B5C3-1FAD4F683BA4}" srcOrd="0" destOrd="0" presId="urn:microsoft.com/office/officeart/2005/8/layout/cycle4"/>
    <dgm:cxn modelId="{8C8EC71B-3ABD-AF4B-BA7A-595875E12098}" srcId="{F37CF764-E171-C84E-B4F7-15B2E6202A18}" destId="{C32ACB42-C7C8-964B-B967-E1524DE8823F}" srcOrd="0" destOrd="0" parTransId="{9DF76866-BF37-9F4C-8529-FF8E03888FE6}" sibTransId="{E7088865-D94D-9247-BD89-2AFC4A73D1FF}"/>
    <dgm:cxn modelId="{8C7F9C5A-B579-C741-AE0D-20C9742319DE}" type="presOf" srcId="{C32ACB42-C7C8-964B-B967-E1524DE8823F}" destId="{41468830-783C-6A46-9F5C-A14D7C20330F}" srcOrd="0" destOrd="0" presId="urn:microsoft.com/office/officeart/2005/8/layout/cycle4"/>
    <dgm:cxn modelId="{154FC2B4-4020-2447-9770-934294594865}" srcId="{F37CF764-E171-C84E-B4F7-15B2E6202A18}" destId="{18E866D4-6A61-6241-9E70-FE092F43726F}" srcOrd="1" destOrd="0" parTransId="{376EBB8A-76BC-2249-9FBE-1CD8875908E8}" sibTransId="{32D2BBAF-BDF6-F445-85AD-62703C7282C4}"/>
    <dgm:cxn modelId="{04855050-F8D7-3E41-B322-C660B82E076A}" srcId="{F37CF764-E171-C84E-B4F7-15B2E6202A18}" destId="{159D89E0-29B0-2644-8E8F-C7B634FC686C}" srcOrd="2" destOrd="0" parTransId="{2F9A3028-E90F-A74A-B784-86ABB3228C0A}" sibTransId="{99D82E02-6B85-4C4A-B45F-59CBC8E672AA}"/>
    <dgm:cxn modelId="{FA919953-5C9E-6448-9F06-5C359DCFF9EF}" srcId="{F37CF764-E171-C84E-B4F7-15B2E6202A18}" destId="{305EB68D-8EB7-3F43-9F44-798C0476EC6F}" srcOrd="3" destOrd="0" parTransId="{8BCFF770-9FF6-1C4E-A618-6395D5D48A56}" sibTransId="{EDA50BEB-42A3-BE44-AFC3-27E64FBCB243}"/>
    <dgm:cxn modelId="{B1458414-6893-164D-A846-E8570CD981F3}" type="presOf" srcId="{F37CF764-E171-C84E-B4F7-15B2E6202A18}" destId="{420ABE84-9943-D840-8276-7755AF9698EE}" srcOrd="0" destOrd="0" presId="urn:microsoft.com/office/officeart/2005/8/layout/cycle4"/>
    <dgm:cxn modelId="{E311F2D3-A1BF-3840-A72F-78E9FD4B3991}" type="presParOf" srcId="{420ABE84-9943-D840-8276-7755AF9698EE}" destId="{D35AFD7F-A92B-D74C-910D-71E7853DF071}" srcOrd="0" destOrd="0" presId="urn:microsoft.com/office/officeart/2005/8/layout/cycle4"/>
    <dgm:cxn modelId="{44095BAF-4252-CC44-89B5-C1313D48A130}" type="presParOf" srcId="{D35AFD7F-A92B-D74C-910D-71E7853DF071}" destId="{ED23DC40-BEB0-6947-AFB9-F16133746865}" srcOrd="0" destOrd="0" presId="urn:microsoft.com/office/officeart/2005/8/layout/cycle4"/>
    <dgm:cxn modelId="{7F21F686-406B-B04F-BFF7-B41678F2AE7F}" type="presParOf" srcId="{420ABE84-9943-D840-8276-7755AF9698EE}" destId="{EB563175-876B-BC4B-B951-2B974C6DF64A}" srcOrd="1" destOrd="0" presId="urn:microsoft.com/office/officeart/2005/8/layout/cycle4"/>
    <dgm:cxn modelId="{468A98D7-9698-5341-BE32-E7E0A2BE84C9}" type="presParOf" srcId="{EB563175-876B-BC4B-B951-2B974C6DF64A}" destId="{41468830-783C-6A46-9F5C-A14D7C20330F}" srcOrd="0" destOrd="0" presId="urn:microsoft.com/office/officeart/2005/8/layout/cycle4"/>
    <dgm:cxn modelId="{2801A4F9-43BB-914B-BC35-136C4157804A}" type="presParOf" srcId="{EB563175-876B-BC4B-B951-2B974C6DF64A}" destId="{DFA313A9-9AB9-1C42-8E9D-9620BEE75383}" srcOrd="1" destOrd="0" presId="urn:microsoft.com/office/officeart/2005/8/layout/cycle4"/>
    <dgm:cxn modelId="{48E5B226-275D-3F4C-9671-B68CDD3D3435}" type="presParOf" srcId="{EB563175-876B-BC4B-B951-2B974C6DF64A}" destId="{43C80E66-D5DE-DE45-91A7-09231620F6F5}" srcOrd="2" destOrd="0" presId="urn:microsoft.com/office/officeart/2005/8/layout/cycle4"/>
    <dgm:cxn modelId="{F130CE77-F726-0F4C-BD92-D8E296556715}" type="presParOf" srcId="{EB563175-876B-BC4B-B951-2B974C6DF64A}" destId="{EB849C07-0CCD-CE4A-B5C3-1FAD4F683BA4}" srcOrd="3" destOrd="0" presId="urn:microsoft.com/office/officeart/2005/8/layout/cycle4"/>
    <dgm:cxn modelId="{57D2BE69-F73C-384A-B1D6-352D795B3063}" type="presParOf" srcId="{EB563175-876B-BC4B-B951-2B974C6DF64A}" destId="{EE66AF86-4C97-5D45-B874-8A09671780E5}" srcOrd="4" destOrd="0" presId="urn:microsoft.com/office/officeart/2005/8/layout/cycle4"/>
    <dgm:cxn modelId="{BAE923CD-57E0-2A4A-ACC8-321B0A339171}" type="presParOf" srcId="{420ABE84-9943-D840-8276-7755AF9698EE}" destId="{C7BA8806-4AE0-FD44-92E5-2D8011BBBF4D}" srcOrd="2" destOrd="0" presId="urn:microsoft.com/office/officeart/2005/8/layout/cycle4"/>
    <dgm:cxn modelId="{62D0BBD7-FC35-A24E-819D-386C5549B701}" type="presParOf" srcId="{420ABE84-9943-D840-8276-7755AF9698EE}" destId="{8CBC9CA0-98A7-5843-BA21-961D2B18948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253C96-BC65-4248-86D7-11A46B8F2C7F}" type="doc">
      <dgm:prSet loTypeId="urn:microsoft.com/office/officeart/2008/layout/PictureStrip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8694E8-1BE4-B547-A782-460050F62635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2F5597"/>
              </a:solidFill>
              <a:latin typeface="Arial"/>
              <a:cs typeface="Arial"/>
            </a:rPr>
            <a:t>Придумайте сюжет и определите контекст</a:t>
          </a:r>
          <a:endParaRPr lang="ru-RU" sz="1800" b="1" dirty="0">
            <a:solidFill>
              <a:srgbClr val="2F5597"/>
            </a:solidFill>
            <a:latin typeface="Arial"/>
            <a:cs typeface="Arial"/>
          </a:endParaRPr>
        </a:p>
      </dgm:t>
    </dgm:pt>
    <dgm:pt modelId="{AF3EA2A5-692D-C04A-8DED-A8D7F2A6BB84}" type="parTrans" cxnId="{D6F2A30B-5817-C248-96A7-1CE9E29FCFEC}">
      <dgm:prSet/>
      <dgm:spPr/>
      <dgm:t>
        <a:bodyPr/>
        <a:lstStyle/>
        <a:p>
          <a:endParaRPr lang="ru-RU"/>
        </a:p>
      </dgm:t>
    </dgm:pt>
    <dgm:pt modelId="{B5E00793-D8BD-7E42-830C-F9269F1D1809}" type="sibTrans" cxnId="{D6F2A30B-5817-C248-96A7-1CE9E29FCFEC}">
      <dgm:prSet/>
      <dgm:spPr/>
      <dgm:t>
        <a:bodyPr/>
        <a:lstStyle/>
        <a:p>
          <a:endParaRPr lang="ru-RU"/>
        </a:p>
      </dgm:t>
    </dgm:pt>
    <dgm:pt modelId="{AE728021-214D-DE40-B2F5-4CD6744A5E6D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2F5597"/>
              </a:solidFill>
              <a:latin typeface="Arial"/>
              <a:cs typeface="Arial"/>
            </a:rPr>
            <a:t>Какие вопросы могут возникнуть в реальной жизни в этом сюжете? Назовите мыслительные процессы</a:t>
          </a:r>
          <a:endParaRPr lang="ru-RU" sz="1800" b="1" dirty="0">
            <a:solidFill>
              <a:srgbClr val="2F5597"/>
            </a:solidFill>
            <a:latin typeface="Arial"/>
            <a:cs typeface="Arial"/>
          </a:endParaRPr>
        </a:p>
      </dgm:t>
    </dgm:pt>
    <dgm:pt modelId="{B0D92FAB-E6DB-2443-8953-B6875F3E68CF}" type="parTrans" cxnId="{9552391A-391C-9B44-9B16-ACB8DBE55A08}">
      <dgm:prSet/>
      <dgm:spPr/>
      <dgm:t>
        <a:bodyPr/>
        <a:lstStyle/>
        <a:p>
          <a:endParaRPr lang="ru-RU"/>
        </a:p>
      </dgm:t>
    </dgm:pt>
    <dgm:pt modelId="{D7ECBDC6-F88D-6C42-A2A8-A8DCAE38B8B7}" type="sibTrans" cxnId="{9552391A-391C-9B44-9B16-ACB8DBE55A08}">
      <dgm:prSet/>
      <dgm:spPr/>
      <dgm:t>
        <a:bodyPr/>
        <a:lstStyle/>
        <a:p>
          <a:endParaRPr lang="ru-RU"/>
        </a:p>
      </dgm:t>
    </dgm:pt>
    <dgm:pt modelId="{3BC55948-DA3F-5348-B1E4-1ED7E3FB82E0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2F5597"/>
              </a:solidFill>
              <a:latin typeface="Arial"/>
              <a:cs typeface="Arial"/>
            </a:rPr>
            <a:t>Подготовьте решение. Какие содержательные области предмета необходимы при решении задачи?</a:t>
          </a:r>
          <a:endParaRPr lang="ru-RU" sz="1800" b="1" dirty="0">
            <a:solidFill>
              <a:srgbClr val="2F5597"/>
            </a:solidFill>
            <a:latin typeface="Arial"/>
            <a:cs typeface="Arial"/>
          </a:endParaRPr>
        </a:p>
      </dgm:t>
    </dgm:pt>
    <dgm:pt modelId="{B4E2FB0C-808A-3144-B0C2-5C588EDF0B9B}" type="parTrans" cxnId="{5A4EC8D7-86BC-BB4E-AFA3-CB55E2229B59}">
      <dgm:prSet/>
      <dgm:spPr/>
      <dgm:t>
        <a:bodyPr/>
        <a:lstStyle/>
        <a:p>
          <a:endParaRPr lang="ru-RU"/>
        </a:p>
      </dgm:t>
    </dgm:pt>
    <dgm:pt modelId="{5A860A3D-D520-6E4E-9669-21A3E3F19611}" type="sibTrans" cxnId="{5A4EC8D7-86BC-BB4E-AFA3-CB55E2229B59}">
      <dgm:prSet/>
      <dgm:spPr/>
      <dgm:t>
        <a:bodyPr/>
        <a:lstStyle/>
        <a:p>
          <a:endParaRPr lang="ru-RU"/>
        </a:p>
      </dgm:t>
    </dgm:pt>
    <dgm:pt modelId="{D49DC34C-5DCB-F84D-B73B-4CBE0756CF65}">
      <dgm:prSet custT="1"/>
      <dgm:spPr/>
      <dgm:t>
        <a:bodyPr/>
        <a:lstStyle/>
        <a:p>
          <a:r>
            <a:rPr lang="ru-RU" sz="1800" b="1" dirty="0" smtClean="0">
              <a:solidFill>
                <a:srgbClr val="2F5597"/>
              </a:solidFill>
              <a:latin typeface="Arial"/>
              <a:cs typeface="Arial"/>
            </a:rPr>
            <a:t>Заполните таблицу. Представьте результат</a:t>
          </a:r>
          <a:endParaRPr lang="ru-RU" sz="1800" b="1" dirty="0">
            <a:solidFill>
              <a:srgbClr val="2F5597"/>
            </a:solidFill>
            <a:latin typeface="Arial"/>
            <a:cs typeface="Arial"/>
          </a:endParaRPr>
        </a:p>
      </dgm:t>
    </dgm:pt>
    <dgm:pt modelId="{4E5F57BB-D60F-AD47-BCC6-E48C45E560DE}" type="parTrans" cxnId="{B0F0126F-F353-D741-A07D-DCB83DC241FC}">
      <dgm:prSet/>
      <dgm:spPr/>
      <dgm:t>
        <a:bodyPr/>
        <a:lstStyle/>
        <a:p>
          <a:endParaRPr lang="ru-RU"/>
        </a:p>
      </dgm:t>
    </dgm:pt>
    <dgm:pt modelId="{5509B407-A88E-F844-8A2F-F5F411B41892}" type="sibTrans" cxnId="{B0F0126F-F353-D741-A07D-DCB83DC241FC}">
      <dgm:prSet/>
      <dgm:spPr/>
      <dgm:t>
        <a:bodyPr/>
        <a:lstStyle/>
        <a:p>
          <a:endParaRPr lang="ru-RU"/>
        </a:p>
      </dgm:t>
    </dgm:pt>
    <dgm:pt modelId="{52BDB5E7-A17A-3A46-ACA7-EB36E720AE1F}" type="pres">
      <dgm:prSet presAssocID="{CD253C96-BC65-4248-86D7-11A46B8F2C7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12AA8B-3E42-8F48-9D9C-9C692B924A26}" type="pres">
      <dgm:prSet presAssocID="{BF8694E8-1BE4-B547-A782-460050F62635}" presName="composite" presStyleCnt="0"/>
      <dgm:spPr/>
    </dgm:pt>
    <dgm:pt modelId="{0297C77F-F8B5-5D46-A76F-6700440D4761}" type="pres">
      <dgm:prSet presAssocID="{BF8694E8-1BE4-B547-A782-460050F62635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13A1B6-DDE3-0F4E-B2BD-98903BBE0D52}" type="pres">
      <dgm:prSet presAssocID="{BF8694E8-1BE4-B547-A782-460050F62635}" presName="rect2" presStyleLbl="fgImgPlace1" presStyleIdx="0" presStyleCnt="4"/>
      <dgm:spPr/>
    </dgm:pt>
    <dgm:pt modelId="{726CB074-86EC-4440-95BC-63EECA7D4AD9}" type="pres">
      <dgm:prSet presAssocID="{B5E00793-D8BD-7E42-830C-F9269F1D1809}" presName="sibTrans" presStyleCnt="0"/>
      <dgm:spPr/>
    </dgm:pt>
    <dgm:pt modelId="{AE72DF15-4903-2443-9A8F-E8EA71D6758E}" type="pres">
      <dgm:prSet presAssocID="{AE728021-214D-DE40-B2F5-4CD6744A5E6D}" presName="composite" presStyleCnt="0"/>
      <dgm:spPr/>
    </dgm:pt>
    <dgm:pt modelId="{FBE043AF-1B3D-1A4A-B9D4-9CA0506E75C1}" type="pres">
      <dgm:prSet presAssocID="{AE728021-214D-DE40-B2F5-4CD6744A5E6D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946AA7-B3F2-E24A-B1E3-690E8422416A}" type="pres">
      <dgm:prSet presAssocID="{AE728021-214D-DE40-B2F5-4CD6744A5E6D}" presName="rect2" presStyleLbl="fgImgPlace1" presStyleIdx="1" presStyleCnt="4"/>
      <dgm:spPr/>
    </dgm:pt>
    <dgm:pt modelId="{FE27F5C2-13CE-A94C-ACCA-E72F77BBA8BE}" type="pres">
      <dgm:prSet presAssocID="{D7ECBDC6-F88D-6C42-A2A8-A8DCAE38B8B7}" presName="sibTrans" presStyleCnt="0"/>
      <dgm:spPr/>
    </dgm:pt>
    <dgm:pt modelId="{80067EF3-C993-B14E-A880-43028DCA1201}" type="pres">
      <dgm:prSet presAssocID="{3BC55948-DA3F-5348-B1E4-1ED7E3FB82E0}" presName="composite" presStyleCnt="0"/>
      <dgm:spPr/>
    </dgm:pt>
    <dgm:pt modelId="{F4941336-88B2-804B-A8A4-CCFD04B5E6F0}" type="pres">
      <dgm:prSet presAssocID="{3BC55948-DA3F-5348-B1E4-1ED7E3FB82E0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01BA9-BB61-1947-93E1-C4D700E5863B}" type="pres">
      <dgm:prSet presAssocID="{3BC55948-DA3F-5348-B1E4-1ED7E3FB82E0}" presName="rect2" presStyleLbl="fgImgPlace1" presStyleIdx="2" presStyleCnt="4"/>
      <dgm:spPr/>
    </dgm:pt>
    <dgm:pt modelId="{3CCACF84-F96D-2046-A88D-2D881C61DA56}" type="pres">
      <dgm:prSet presAssocID="{5A860A3D-D520-6E4E-9669-21A3E3F19611}" presName="sibTrans" presStyleCnt="0"/>
      <dgm:spPr/>
    </dgm:pt>
    <dgm:pt modelId="{C7707C4C-DE9A-AA4F-8960-CC02B5E28FC8}" type="pres">
      <dgm:prSet presAssocID="{D49DC34C-5DCB-F84D-B73B-4CBE0756CF65}" presName="composite" presStyleCnt="0"/>
      <dgm:spPr/>
    </dgm:pt>
    <dgm:pt modelId="{408420B7-343D-4D41-BBE8-EF6A547BDDB5}" type="pres">
      <dgm:prSet presAssocID="{D49DC34C-5DCB-F84D-B73B-4CBE0756CF65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185DB4-1943-3A43-BA9D-78B1B0079165}" type="pres">
      <dgm:prSet presAssocID="{D49DC34C-5DCB-F84D-B73B-4CBE0756CF65}" presName="rect2" presStyleLbl="fgImgPlace1" presStyleIdx="3" presStyleCnt="4"/>
      <dgm:spPr/>
    </dgm:pt>
  </dgm:ptLst>
  <dgm:cxnLst>
    <dgm:cxn modelId="{44DC9B13-8372-0C41-A6AE-9810F68613C9}" type="presOf" srcId="{3BC55948-DA3F-5348-B1E4-1ED7E3FB82E0}" destId="{F4941336-88B2-804B-A8A4-CCFD04B5E6F0}" srcOrd="0" destOrd="0" presId="urn:microsoft.com/office/officeart/2008/layout/PictureStrips"/>
    <dgm:cxn modelId="{5A4EC8D7-86BC-BB4E-AFA3-CB55E2229B59}" srcId="{CD253C96-BC65-4248-86D7-11A46B8F2C7F}" destId="{3BC55948-DA3F-5348-B1E4-1ED7E3FB82E0}" srcOrd="2" destOrd="0" parTransId="{B4E2FB0C-808A-3144-B0C2-5C588EDF0B9B}" sibTransId="{5A860A3D-D520-6E4E-9669-21A3E3F19611}"/>
    <dgm:cxn modelId="{B0F0126F-F353-D741-A07D-DCB83DC241FC}" srcId="{CD253C96-BC65-4248-86D7-11A46B8F2C7F}" destId="{D49DC34C-5DCB-F84D-B73B-4CBE0756CF65}" srcOrd="3" destOrd="0" parTransId="{4E5F57BB-D60F-AD47-BCC6-E48C45E560DE}" sibTransId="{5509B407-A88E-F844-8A2F-F5F411B41892}"/>
    <dgm:cxn modelId="{D6F2A30B-5817-C248-96A7-1CE9E29FCFEC}" srcId="{CD253C96-BC65-4248-86D7-11A46B8F2C7F}" destId="{BF8694E8-1BE4-B547-A782-460050F62635}" srcOrd="0" destOrd="0" parTransId="{AF3EA2A5-692D-C04A-8DED-A8D7F2A6BB84}" sibTransId="{B5E00793-D8BD-7E42-830C-F9269F1D1809}"/>
    <dgm:cxn modelId="{127A0DDD-81D5-BD4C-934A-58538120D6E4}" type="presOf" srcId="{CD253C96-BC65-4248-86D7-11A46B8F2C7F}" destId="{52BDB5E7-A17A-3A46-ACA7-EB36E720AE1F}" srcOrd="0" destOrd="0" presId="urn:microsoft.com/office/officeart/2008/layout/PictureStrips"/>
    <dgm:cxn modelId="{58A2CC67-E240-A34B-9D54-A9EEBABE0161}" type="presOf" srcId="{BF8694E8-1BE4-B547-A782-460050F62635}" destId="{0297C77F-F8B5-5D46-A76F-6700440D4761}" srcOrd="0" destOrd="0" presId="urn:microsoft.com/office/officeart/2008/layout/PictureStrips"/>
    <dgm:cxn modelId="{A98C63C8-3BF4-3240-ADF8-D53AEA434D2D}" type="presOf" srcId="{AE728021-214D-DE40-B2F5-4CD6744A5E6D}" destId="{FBE043AF-1B3D-1A4A-B9D4-9CA0506E75C1}" srcOrd="0" destOrd="0" presId="urn:microsoft.com/office/officeart/2008/layout/PictureStrips"/>
    <dgm:cxn modelId="{1AC16610-AA89-E444-A465-6EAD961B8722}" type="presOf" srcId="{D49DC34C-5DCB-F84D-B73B-4CBE0756CF65}" destId="{408420B7-343D-4D41-BBE8-EF6A547BDDB5}" srcOrd="0" destOrd="0" presId="urn:microsoft.com/office/officeart/2008/layout/PictureStrips"/>
    <dgm:cxn modelId="{9552391A-391C-9B44-9B16-ACB8DBE55A08}" srcId="{CD253C96-BC65-4248-86D7-11A46B8F2C7F}" destId="{AE728021-214D-DE40-B2F5-4CD6744A5E6D}" srcOrd="1" destOrd="0" parTransId="{B0D92FAB-E6DB-2443-8953-B6875F3E68CF}" sibTransId="{D7ECBDC6-F88D-6C42-A2A8-A8DCAE38B8B7}"/>
    <dgm:cxn modelId="{2D7D7F0E-A966-7849-BF05-7169116D6A76}" type="presParOf" srcId="{52BDB5E7-A17A-3A46-ACA7-EB36E720AE1F}" destId="{8412AA8B-3E42-8F48-9D9C-9C692B924A26}" srcOrd="0" destOrd="0" presId="urn:microsoft.com/office/officeart/2008/layout/PictureStrips"/>
    <dgm:cxn modelId="{9D261293-652B-5346-BE78-AE3AB15DC9CC}" type="presParOf" srcId="{8412AA8B-3E42-8F48-9D9C-9C692B924A26}" destId="{0297C77F-F8B5-5D46-A76F-6700440D4761}" srcOrd="0" destOrd="0" presId="urn:microsoft.com/office/officeart/2008/layout/PictureStrips"/>
    <dgm:cxn modelId="{077D9654-B862-7D4E-9412-1216056C45E5}" type="presParOf" srcId="{8412AA8B-3E42-8F48-9D9C-9C692B924A26}" destId="{1F13A1B6-DDE3-0F4E-B2BD-98903BBE0D52}" srcOrd="1" destOrd="0" presId="urn:microsoft.com/office/officeart/2008/layout/PictureStrips"/>
    <dgm:cxn modelId="{85D26D63-EBAC-974C-AE45-A438B68E2F70}" type="presParOf" srcId="{52BDB5E7-A17A-3A46-ACA7-EB36E720AE1F}" destId="{726CB074-86EC-4440-95BC-63EECA7D4AD9}" srcOrd="1" destOrd="0" presId="urn:microsoft.com/office/officeart/2008/layout/PictureStrips"/>
    <dgm:cxn modelId="{275F3E95-08DA-8E42-A6ED-942A8EF94804}" type="presParOf" srcId="{52BDB5E7-A17A-3A46-ACA7-EB36E720AE1F}" destId="{AE72DF15-4903-2443-9A8F-E8EA71D6758E}" srcOrd="2" destOrd="0" presId="urn:microsoft.com/office/officeart/2008/layout/PictureStrips"/>
    <dgm:cxn modelId="{1DD2763D-BB0A-8E4F-A7D5-794CD0AC4D0F}" type="presParOf" srcId="{AE72DF15-4903-2443-9A8F-E8EA71D6758E}" destId="{FBE043AF-1B3D-1A4A-B9D4-9CA0506E75C1}" srcOrd="0" destOrd="0" presId="urn:microsoft.com/office/officeart/2008/layout/PictureStrips"/>
    <dgm:cxn modelId="{97381777-5E65-C949-9936-18F6E3B62BE9}" type="presParOf" srcId="{AE72DF15-4903-2443-9A8F-E8EA71D6758E}" destId="{17946AA7-B3F2-E24A-B1E3-690E8422416A}" srcOrd="1" destOrd="0" presId="urn:microsoft.com/office/officeart/2008/layout/PictureStrips"/>
    <dgm:cxn modelId="{DC6FB696-CFD1-8A4C-8BE6-18B99C9F553D}" type="presParOf" srcId="{52BDB5E7-A17A-3A46-ACA7-EB36E720AE1F}" destId="{FE27F5C2-13CE-A94C-ACCA-E72F77BBA8BE}" srcOrd="3" destOrd="0" presId="urn:microsoft.com/office/officeart/2008/layout/PictureStrips"/>
    <dgm:cxn modelId="{F074EC03-64C4-3C41-91C2-4F92DEDFFB6F}" type="presParOf" srcId="{52BDB5E7-A17A-3A46-ACA7-EB36E720AE1F}" destId="{80067EF3-C993-B14E-A880-43028DCA1201}" srcOrd="4" destOrd="0" presId="urn:microsoft.com/office/officeart/2008/layout/PictureStrips"/>
    <dgm:cxn modelId="{767C7090-D8D7-FE4F-9292-45E6F5BFFEAB}" type="presParOf" srcId="{80067EF3-C993-B14E-A880-43028DCA1201}" destId="{F4941336-88B2-804B-A8A4-CCFD04B5E6F0}" srcOrd="0" destOrd="0" presId="urn:microsoft.com/office/officeart/2008/layout/PictureStrips"/>
    <dgm:cxn modelId="{51477E69-D35F-5442-8CE5-FC0EF7ED7E12}" type="presParOf" srcId="{80067EF3-C993-B14E-A880-43028DCA1201}" destId="{33F01BA9-BB61-1947-93E1-C4D700E5863B}" srcOrd="1" destOrd="0" presId="urn:microsoft.com/office/officeart/2008/layout/PictureStrips"/>
    <dgm:cxn modelId="{3F803630-B07B-2E47-BE87-883F9E83298F}" type="presParOf" srcId="{52BDB5E7-A17A-3A46-ACA7-EB36E720AE1F}" destId="{3CCACF84-F96D-2046-A88D-2D881C61DA56}" srcOrd="5" destOrd="0" presId="urn:microsoft.com/office/officeart/2008/layout/PictureStrips"/>
    <dgm:cxn modelId="{3966A674-4C5E-814A-9A89-1B30BFE1E5BA}" type="presParOf" srcId="{52BDB5E7-A17A-3A46-ACA7-EB36E720AE1F}" destId="{C7707C4C-DE9A-AA4F-8960-CC02B5E28FC8}" srcOrd="6" destOrd="0" presId="urn:microsoft.com/office/officeart/2008/layout/PictureStrips"/>
    <dgm:cxn modelId="{B6A6BD42-2876-CA4A-B155-A07E3DAA6EA6}" type="presParOf" srcId="{C7707C4C-DE9A-AA4F-8960-CC02B5E28FC8}" destId="{408420B7-343D-4D41-BBE8-EF6A547BDDB5}" srcOrd="0" destOrd="0" presId="urn:microsoft.com/office/officeart/2008/layout/PictureStrips"/>
    <dgm:cxn modelId="{D01BD3B4-ABA1-634E-AA71-EA958EF6C620}" type="presParOf" srcId="{C7707C4C-DE9A-AA4F-8960-CC02B5E28FC8}" destId="{65185DB4-1943-3A43-BA9D-78B1B007916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053316-E884-FC4C-82D9-E2B7996826AB}">
      <dsp:nvSpPr>
        <dsp:cNvPr id="0" name=""/>
        <dsp:cNvSpPr/>
      </dsp:nvSpPr>
      <dsp:spPr>
        <a:xfrm>
          <a:off x="1806621" y="1066"/>
          <a:ext cx="1989699" cy="804328"/>
        </a:xfrm>
        <a:prstGeom prst="roundRect">
          <a:avLst>
            <a:gd name="adj" fmla="val 10000"/>
          </a:avLst>
        </a:prstGeom>
        <a:solidFill>
          <a:srgbClr val="F4B18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2F5597"/>
              </a:solidFill>
            </a:rPr>
            <a:t>Проблема в контексте</a:t>
          </a:r>
          <a:endParaRPr lang="ru-RU" sz="1800" b="1" kern="1200" dirty="0">
            <a:solidFill>
              <a:srgbClr val="2F5597"/>
            </a:solidFill>
          </a:endParaRPr>
        </a:p>
      </dsp:txBody>
      <dsp:txXfrm>
        <a:off x="1830179" y="24624"/>
        <a:ext cx="1942583" cy="757212"/>
      </dsp:txXfrm>
    </dsp:sp>
    <dsp:sp modelId="{D5A9B570-FC41-0D48-B258-02C5709972A1}">
      <dsp:nvSpPr>
        <dsp:cNvPr id="0" name=""/>
        <dsp:cNvSpPr/>
      </dsp:nvSpPr>
      <dsp:spPr>
        <a:xfrm rot="2700000">
          <a:off x="3009944" y="815630"/>
          <a:ext cx="1097012" cy="563097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3178873" y="928249"/>
        <a:ext cx="759154" cy="337859"/>
      </dsp:txXfrm>
    </dsp:sp>
    <dsp:sp modelId="{062DE818-F2F5-C64F-9C65-2555FECD88B2}">
      <dsp:nvSpPr>
        <dsp:cNvPr id="0" name=""/>
        <dsp:cNvSpPr/>
      </dsp:nvSpPr>
      <dsp:spPr>
        <a:xfrm>
          <a:off x="3351969" y="1546414"/>
          <a:ext cx="1989699" cy="804328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2F5597"/>
              </a:solidFill>
            </a:rPr>
            <a:t>Математическая проблема</a:t>
          </a:r>
          <a:endParaRPr lang="ru-RU" sz="1800" b="1" kern="1200" dirty="0">
            <a:solidFill>
              <a:srgbClr val="2F5597"/>
            </a:solidFill>
          </a:endParaRPr>
        </a:p>
      </dsp:txBody>
      <dsp:txXfrm>
        <a:off x="3375527" y="1569972"/>
        <a:ext cx="1942583" cy="757212"/>
      </dsp:txXfrm>
    </dsp:sp>
    <dsp:sp modelId="{F6C23741-286C-9047-821F-9622735675E5}">
      <dsp:nvSpPr>
        <dsp:cNvPr id="0" name=""/>
        <dsp:cNvSpPr/>
      </dsp:nvSpPr>
      <dsp:spPr>
        <a:xfrm rot="8100000">
          <a:off x="3095835" y="2322050"/>
          <a:ext cx="1145050" cy="55935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 rot="10800000">
        <a:off x="3263641" y="2433921"/>
        <a:ext cx="809438" cy="335611"/>
      </dsp:txXfrm>
    </dsp:sp>
    <dsp:sp modelId="{58D187C1-2CCF-C14B-AFFD-8078B28C809E}">
      <dsp:nvSpPr>
        <dsp:cNvPr id="0" name=""/>
        <dsp:cNvSpPr/>
      </dsp:nvSpPr>
      <dsp:spPr>
        <a:xfrm>
          <a:off x="1806621" y="3091762"/>
          <a:ext cx="1989699" cy="804328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2F5597"/>
              </a:solidFill>
            </a:rPr>
            <a:t>Математические результаты</a:t>
          </a:r>
          <a:endParaRPr lang="ru-RU" sz="1800" b="1" kern="1200" dirty="0">
            <a:solidFill>
              <a:srgbClr val="2F5597"/>
            </a:solidFill>
          </a:endParaRPr>
        </a:p>
      </dsp:txBody>
      <dsp:txXfrm>
        <a:off x="1830179" y="3115320"/>
        <a:ext cx="1942583" cy="757212"/>
      </dsp:txXfrm>
    </dsp:sp>
    <dsp:sp modelId="{D9B257F9-62C4-0341-AB45-C7A81B2DD795}">
      <dsp:nvSpPr>
        <dsp:cNvPr id="0" name=""/>
        <dsp:cNvSpPr/>
      </dsp:nvSpPr>
      <dsp:spPr>
        <a:xfrm rot="13500000">
          <a:off x="1427469" y="2546137"/>
          <a:ext cx="1202655" cy="559390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10800000">
        <a:off x="1595286" y="2658015"/>
        <a:ext cx="867021" cy="335634"/>
      </dsp:txXfrm>
    </dsp:sp>
    <dsp:sp modelId="{71D751F8-3F30-394E-9552-236F91588D52}">
      <dsp:nvSpPr>
        <dsp:cNvPr id="0" name=""/>
        <dsp:cNvSpPr/>
      </dsp:nvSpPr>
      <dsp:spPr>
        <a:xfrm>
          <a:off x="261273" y="1546414"/>
          <a:ext cx="1989699" cy="804328"/>
        </a:xfrm>
        <a:prstGeom prst="roundRect">
          <a:avLst>
            <a:gd name="adj" fmla="val 10000"/>
          </a:avLst>
        </a:prstGeom>
        <a:solidFill>
          <a:srgbClr val="F4B18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2F5597"/>
              </a:solidFill>
            </a:rPr>
            <a:t>Результаты в контексте</a:t>
          </a:r>
          <a:endParaRPr lang="ru-RU" sz="1800" b="1" kern="1200" dirty="0">
            <a:solidFill>
              <a:srgbClr val="2F5597"/>
            </a:solidFill>
          </a:endParaRPr>
        </a:p>
      </dsp:txBody>
      <dsp:txXfrm>
        <a:off x="284831" y="1569972"/>
        <a:ext cx="1942583" cy="757212"/>
      </dsp:txXfrm>
    </dsp:sp>
    <dsp:sp modelId="{B40279B2-DC60-834C-8C60-35D44B642E3F}">
      <dsp:nvSpPr>
        <dsp:cNvPr id="0" name=""/>
        <dsp:cNvSpPr/>
      </dsp:nvSpPr>
      <dsp:spPr>
        <a:xfrm rot="18900000">
          <a:off x="1357415" y="984215"/>
          <a:ext cx="1185820" cy="540829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1519664" y="1092381"/>
        <a:ext cx="861322" cy="324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468830-783C-6A46-9F5C-A14D7C20330F}">
      <dsp:nvSpPr>
        <dsp:cNvPr id="0" name=""/>
        <dsp:cNvSpPr/>
      </dsp:nvSpPr>
      <dsp:spPr>
        <a:xfrm>
          <a:off x="642473" y="223339"/>
          <a:ext cx="2180624" cy="1806167"/>
        </a:xfrm>
        <a:prstGeom prst="pieWedge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2F5597"/>
              </a:solidFill>
            </a:rPr>
            <a:t>Контексты</a:t>
          </a:r>
          <a:endParaRPr lang="ru-RU" sz="1700" b="1" kern="1200" dirty="0">
            <a:solidFill>
              <a:srgbClr val="2F5597"/>
            </a:solidFill>
          </a:endParaRPr>
        </a:p>
      </dsp:txBody>
      <dsp:txXfrm>
        <a:off x="1281163" y="752353"/>
        <a:ext cx="1541934" cy="1277153"/>
      </dsp:txXfrm>
    </dsp:sp>
    <dsp:sp modelId="{DFA313A9-9AB9-1C42-8E9D-9620BEE75383}">
      <dsp:nvSpPr>
        <dsp:cNvPr id="0" name=""/>
        <dsp:cNvSpPr/>
      </dsp:nvSpPr>
      <dsp:spPr>
        <a:xfrm rot="5400000">
          <a:off x="3101371" y="36110"/>
          <a:ext cx="1806167" cy="2180624"/>
        </a:xfrm>
        <a:prstGeom prst="pieWedge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2F5597"/>
              </a:solidFill>
            </a:rPr>
            <a:t>Компетенции</a:t>
          </a:r>
          <a:endParaRPr lang="ru-RU" sz="1700" b="1" kern="1200" dirty="0">
            <a:solidFill>
              <a:srgbClr val="2F5597"/>
            </a:solidFill>
          </a:endParaRPr>
        </a:p>
      </dsp:txBody>
      <dsp:txXfrm rot="-5400000">
        <a:off x="2914143" y="752352"/>
        <a:ext cx="1541934" cy="1277153"/>
      </dsp:txXfrm>
    </dsp:sp>
    <dsp:sp modelId="{43C80E66-D5DE-DE45-91A7-09231620F6F5}">
      <dsp:nvSpPr>
        <dsp:cNvPr id="0" name=""/>
        <dsp:cNvSpPr/>
      </dsp:nvSpPr>
      <dsp:spPr>
        <a:xfrm rot="10800000">
          <a:off x="2914142" y="2136567"/>
          <a:ext cx="2180624" cy="1806167"/>
        </a:xfrm>
        <a:prstGeom prst="pieWedg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2F5597"/>
              </a:solidFill>
            </a:rPr>
            <a:t>Отношение</a:t>
          </a:r>
          <a:endParaRPr lang="ru-RU" sz="1700" b="1" kern="1200" dirty="0">
            <a:solidFill>
              <a:srgbClr val="2F5597"/>
            </a:solidFill>
          </a:endParaRPr>
        </a:p>
      </dsp:txBody>
      <dsp:txXfrm rot="10800000">
        <a:off x="2914142" y="2136567"/>
        <a:ext cx="1541934" cy="1277153"/>
      </dsp:txXfrm>
    </dsp:sp>
    <dsp:sp modelId="{EB849C07-0CCD-CE4A-B5C3-1FAD4F683BA4}">
      <dsp:nvSpPr>
        <dsp:cNvPr id="0" name=""/>
        <dsp:cNvSpPr/>
      </dsp:nvSpPr>
      <dsp:spPr>
        <a:xfrm rot="16200000">
          <a:off x="829701" y="1949338"/>
          <a:ext cx="1806167" cy="2180624"/>
        </a:xfrm>
        <a:prstGeom prst="pieWedge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2F5597"/>
              </a:solidFill>
            </a:rPr>
            <a:t>Знания</a:t>
          </a:r>
          <a:endParaRPr lang="ru-RU" sz="1700" b="1" kern="1200" dirty="0">
            <a:solidFill>
              <a:srgbClr val="2F5597"/>
            </a:solidFill>
          </a:endParaRPr>
        </a:p>
      </dsp:txBody>
      <dsp:txXfrm rot="5400000">
        <a:off x="1281163" y="2136566"/>
        <a:ext cx="1541934" cy="1277153"/>
      </dsp:txXfrm>
    </dsp:sp>
    <dsp:sp modelId="{C7BA8806-4AE0-FD44-92E5-2D8011BBBF4D}">
      <dsp:nvSpPr>
        <dsp:cNvPr id="0" name=""/>
        <dsp:cNvSpPr/>
      </dsp:nvSpPr>
      <dsp:spPr>
        <a:xfrm>
          <a:off x="2607725" y="1684924"/>
          <a:ext cx="611691" cy="531905"/>
        </a:xfrm>
        <a:prstGeom prst="circularArrow">
          <a:avLst/>
        </a:prstGeom>
        <a:solidFill>
          <a:srgbClr val="4366A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CBC9CA0-98A7-5843-BA21-961D2B189489}">
      <dsp:nvSpPr>
        <dsp:cNvPr id="0" name=""/>
        <dsp:cNvSpPr/>
      </dsp:nvSpPr>
      <dsp:spPr>
        <a:xfrm rot="10800000">
          <a:off x="2607725" y="1889503"/>
          <a:ext cx="611691" cy="531905"/>
        </a:xfrm>
        <a:prstGeom prst="circularArrow">
          <a:avLst/>
        </a:prstGeom>
        <a:solidFill>
          <a:srgbClr val="4366A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7C77F-F8B5-5D46-A76F-6700440D4761}">
      <dsp:nvSpPr>
        <dsp:cNvPr id="0" name=""/>
        <dsp:cNvSpPr/>
      </dsp:nvSpPr>
      <dsp:spPr>
        <a:xfrm>
          <a:off x="180478" y="1299430"/>
          <a:ext cx="4267494" cy="133359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3286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2F5597"/>
              </a:solidFill>
              <a:latin typeface="Arial"/>
              <a:cs typeface="Arial"/>
            </a:rPr>
            <a:t>Придумайте сюжет и определите контекст</a:t>
          </a:r>
          <a:endParaRPr lang="ru-RU" sz="1800" b="1" kern="1200" dirty="0">
            <a:solidFill>
              <a:srgbClr val="2F5597"/>
            </a:solidFill>
            <a:latin typeface="Arial"/>
            <a:cs typeface="Arial"/>
          </a:endParaRPr>
        </a:p>
      </dsp:txBody>
      <dsp:txXfrm>
        <a:off x="180478" y="1299430"/>
        <a:ext cx="4267494" cy="1333591"/>
      </dsp:txXfrm>
    </dsp:sp>
    <dsp:sp modelId="{1F13A1B6-DDE3-0F4E-B2BD-98903BBE0D52}">
      <dsp:nvSpPr>
        <dsp:cNvPr id="0" name=""/>
        <dsp:cNvSpPr/>
      </dsp:nvSpPr>
      <dsp:spPr>
        <a:xfrm>
          <a:off x="2666" y="1106800"/>
          <a:ext cx="933514" cy="140027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BE043AF-1B3D-1A4A-B9D4-9CA0506E75C1}">
      <dsp:nvSpPr>
        <dsp:cNvPr id="0" name=""/>
        <dsp:cNvSpPr/>
      </dsp:nvSpPr>
      <dsp:spPr>
        <a:xfrm>
          <a:off x="4888780" y="1299430"/>
          <a:ext cx="4267494" cy="133359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3286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2F5597"/>
              </a:solidFill>
              <a:latin typeface="Arial"/>
              <a:cs typeface="Arial"/>
            </a:rPr>
            <a:t>Какие вопросы могут возникнуть в реальной жизни в этом сюжете? Назовите мыслительные процессы</a:t>
          </a:r>
          <a:endParaRPr lang="ru-RU" sz="1800" b="1" kern="1200" dirty="0">
            <a:solidFill>
              <a:srgbClr val="2F5597"/>
            </a:solidFill>
            <a:latin typeface="Arial"/>
            <a:cs typeface="Arial"/>
          </a:endParaRPr>
        </a:p>
      </dsp:txBody>
      <dsp:txXfrm>
        <a:off x="4888780" y="1299430"/>
        <a:ext cx="4267494" cy="1333591"/>
      </dsp:txXfrm>
    </dsp:sp>
    <dsp:sp modelId="{17946AA7-B3F2-E24A-B1E3-690E8422416A}">
      <dsp:nvSpPr>
        <dsp:cNvPr id="0" name=""/>
        <dsp:cNvSpPr/>
      </dsp:nvSpPr>
      <dsp:spPr>
        <a:xfrm>
          <a:off x="4710968" y="1106800"/>
          <a:ext cx="933514" cy="140027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941336-88B2-804B-A8A4-CCFD04B5E6F0}">
      <dsp:nvSpPr>
        <dsp:cNvPr id="0" name=""/>
        <dsp:cNvSpPr/>
      </dsp:nvSpPr>
      <dsp:spPr>
        <a:xfrm>
          <a:off x="180478" y="2978274"/>
          <a:ext cx="4267494" cy="133359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3286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2F5597"/>
              </a:solidFill>
              <a:latin typeface="Arial"/>
              <a:cs typeface="Arial"/>
            </a:rPr>
            <a:t>Подготовьте решение. Какие содержательные области предмета необходимы при решении задачи?</a:t>
          </a:r>
          <a:endParaRPr lang="ru-RU" sz="1800" b="1" kern="1200" dirty="0">
            <a:solidFill>
              <a:srgbClr val="2F5597"/>
            </a:solidFill>
            <a:latin typeface="Arial"/>
            <a:cs typeface="Arial"/>
          </a:endParaRPr>
        </a:p>
      </dsp:txBody>
      <dsp:txXfrm>
        <a:off x="180478" y="2978274"/>
        <a:ext cx="4267494" cy="1333591"/>
      </dsp:txXfrm>
    </dsp:sp>
    <dsp:sp modelId="{33F01BA9-BB61-1947-93E1-C4D700E5863B}">
      <dsp:nvSpPr>
        <dsp:cNvPr id="0" name=""/>
        <dsp:cNvSpPr/>
      </dsp:nvSpPr>
      <dsp:spPr>
        <a:xfrm>
          <a:off x="2666" y="2785644"/>
          <a:ext cx="933514" cy="140027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8420B7-343D-4D41-BBE8-EF6A547BDDB5}">
      <dsp:nvSpPr>
        <dsp:cNvPr id="0" name=""/>
        <dsp:cNvSpPr/>
      </dsp:nvSpPr>
      <dsp:spPr>
        <a:xfrm>
          <a:off x="4888780" y="2978274"/>
          <a:ext cx="4267494" cy="133359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3286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2F5597"/>
              </a:solidFill>
              <a:latin typeface="Arial"/>
              <a:cs typeface="Arial"/>
            </a:rPr>
            <a:t>Заполните таблицу. Представьте результат</a:t>
          </a:r>
          <a:endParaRPr lang="ru-RU" sz="1800" b="1" kern="1200" dirty="0">
            <a:solidFill>
              <a:srgbClr val="2F5597"/>
            </a:solidFill>
            <a:latin typeface="Arial"/>
            <a:cs typeface="Arial"/>
          </a:endParaRPr>
        </a:p>
      </dsp:txBody>
      <dsp:txXfrm>
        <a:off x="4888780" y="2978274"/>
        <a:ext cx="4267494" cy="1333591"/>
      </dsp:txXfrm>
    </dsp:sp>
    <dsp:sp modelId="{65185DB4-1943-3A43-BA9D-78B1B0079165}">
      <dsp:nvSpPr>
        <dsp:cNvPr id="0" name=""/>
        <dsp:cNvSpPr/>
      </dsp:nvSpPr>
      <dsp:spPr>
        <a:xfrm>
          <a:off x="4710968" y="2785644"/>
          <a:ext cx="933514" cy="140027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CEEACD-6371-DB4D-A35E-0BC620978298}" type="datetime1">
              <a:rPr lang="ru-RU" smtClean="0"/>
              <a:t>18.11.2019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53236-99CA-D142-AB87-9542CA279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0774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F61B5-AA04-DE4C-8D10-289FB66F663E}" type="datetime1">
              <a:rPr lang="ru-RU" smtClean="0"/>
              <a:t>18.11.2019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7B16B-8B40-486A-AFFB-53DCDDE7AE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68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549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BB47362D-FE5A-4A91-AE50-71A341E7497B}" type="datetime1">
              <a:rPr lang="ru-RU" smtClean="0"/>
              <a:t>18.11.2019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2683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302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73B6565E-B334-4A64-BADA-C56DA8B59DDC}" type="datetime1">
              <a:rPr lang="ru-RU" smtClean="0"/>
              <a:t>18.11.2019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9669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302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130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355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480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480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329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329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216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329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329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130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581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894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4732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8000"/>
            <a:r>
              <a:rPr lang="ru-RU" sz="18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Пособия серии «Функциональная грамотность. Тренажёр» помогают формировать умение осознанно использовать полученные в ходе обучения знания для решения жизненных задач, развивают активность и самостоятельность учащихся, вовлекают их в поисковую и познавательную деятельность. </a:t>
            </a:r>
          </a:p>
          <a:p>
            <a:pPr indent="288000"/>
            <a:r>
              <a:rPr lang="ru-RU" sz="18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пособиях содержатся разнообразные практико-ориентированные задания, поиск решения которых позволит школьникам подготовиться к участию в международных исследованиях качества образования, приведены примеры их решений и ответы. </a:t>
            </a:r>
          </a:p>
          <a:p>
            <a:pPr indent="288000"/>
            <a:r>
              <a:rPr lang="ru-RU" sz="18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Пособия серии могут использоваться учителями математики, русского языка, обществознания, биологии, физики и химии на уроках и во внеурочной деятельности, а также родителями и школьниками.</a:t>
            </a:r>
          </a:p>
          <a:p>
            <a:endParaRPr lang="ru-RU" sz="10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288000"/>
            <a:r>
              <a:rPr lang="ru-RU" sz="10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подробно о пособиях:</a:t>
            </a:r>
          </a:p>
          <a:p>
            <a:pPr indent="288000"/>
            <a:r>
              <a:rPr lang="ru-RU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Учебное пособие «Математика на каждый день» предназначено для учащихся 6‒8 классов. Задачи, включённые в сборник, направлены на совершенствование навыков применения полученных учащимися теоретических знаний по математике в жизненных ситуациях. </a:t>
            </a:r>
          </a:p>
          <a:p>
            <a:pPr indent="288000"/>
            <a:r>
              <a:rPr lang="ru-RU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Данное пособие поможет учителям понять систему построения задач международных исследований, в частности ― на проверку математической грамотности школьников. А это способность рассуждать логически и убедительно формулировать проблемы реального мира на языке математики, применять математические знания для решения проблемы и интерпретировать получившийся математический результат с переходом на контекст задачи. </a:t>
            </a:r>
          </a:p>
          <a:p>
            <a:pPr indent="288000"/>
            <a:r>
              <a:rPr lang="ru-RU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Пособие также поможет учителю в создании условий для поиска оригинальных решений поставленных задач, а ученику ― решать важные жизненные проблемы.</a:t>
            </a:r>
          </a:p>
          <a:p>
            <a:endParaRPr lang="ru-RU" sz="1000" i="0" dirty="0"/>
          </a:p>
          <a:p>
            <a:pPr indent="287970"/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FA26F88D-531B-44D5-84D5-D31C9CB7BDC4}" type="datetime1">
              <a:rPr lang="ru-RU" smtClean="0"/>
              <a:t>18.11.2019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36111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 defTabSz="914306">
              <a:defRPr/>
            </a:pPr>
            <a:r>
              <a:rPr lang="ru-RU" dirty="0"/>
              <a:t>Издательством выпущен курс «Основы финансовой грамотности» коллектива авторов</a:t>
            </a:r>
            <a:r>
              <a:rPr lang="ru-RU" baseline="0" dirty="0"/>
              <a:t> </a:t>
            </a:r>
            <a:r>
              <a:rPr lang="ru-RU" dirty="0"/>
              <a:t>Российская экономическая школа. Он</a:t>
            </a:r>
            <a:r>
              <a:rPr lang="ru-RU" baseline="0" dirty="0"/>
              <a:t> </a:t>
            </a:r>
            <a:r>
              <a:rPr lang="ru-RU" dirty="0"/>
              <a:t>является составной частью учебно-методического комплекта по курсам «Обществознание» и «Экономика». Пособие содержит методические рекомендации по организации и проведению уроков. УМК прошёл предварительную экспертизу в Российской академии образования и может быть использован в образовательной программе </a:t>
            </a:r>
            <a:r>
              <a:rPr lang="ru-RU" dirty="0">
                <a:solidFill>
                  <a:srgbClr val="FF0000"/>
                </a:solidFill>
              </a:rPr>
              <a:t>среднего общего образования </a:t>
            </a:r>
            <a:r>
              <a:rPr lang="ru-RU" dirty="0"/>
              <a:t>(8-9 класс).</a:t>
            </a:r>
          </a:p>
          <a:p>
            <a:pPr indent="287970"/>
            <a:r>
              <a:rPr lang="ru-RU" b="1" dirty="0"/>
              <a:t>УМК простым и ясным языком освещает вопросы:</a:t>
            </a:r>
            <a:endParaRPr lang="ru-RU" dirty="0"/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Личное финансовое планирование, расходы и доходы семьи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Как сохранить и преумножить сбережения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Кредитование и возможные риски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Мобильные платежи и защита от мошенников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Страхование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Налоги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Пенсия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Защита от финансовых махинаций</a:t>
            </a: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BA16CB4-D695-4AC0-A0BD-C5D592F89335}" type="datetime1">
              <a:rPr lang="ru-RU" smtClean="0"/>
              <a:t>18.11.2019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50716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 defTabSz="914306">
              <a:defRPr/>
            </a:pPr>
            <a:r>
              <a:rPr lang="ru-RU" dirty="0"/>
              <a:t>Издательством выпущен курс «Основы финансовой грамотности» коллектива авторов</a:t>
            </a:r>
            <a:r>
              <a:rPr lang="ru-RU" baseline="0" dirty="0"/>
              <a:t> </a:t>
            </a:r>
            <a:r>
              <a:rPr lang="ru-RU" dirty="0"/>
              <a:t>Российская экономическая школа. Он</a:t>
            </a:r>
            <a:r>
              <a:rPr lang="ru-RU" baseline="0" dirty="0"/>
              <a:t> </a:t>
            </a:r>
            <a:r>
              <a:rPr lang="ru-RU" dirty="0"/>
              <a:t>является составной частью учебно-методического комплекта по курсам «Обществознание» и «Экономика». Пособие содержит методические рекомендации по организации и проведению уроков. УМК прошёл предварительную экспертизу в Российской академии образования и может быть использован в образовательной программе </a:t>
            </a:r>
            <a:r>
              <a:rPr lang="ru-RU" dirty="0">
                <a:solidFill>
                  <a:srgbClr val="FF0000"/>
                </a:solidFill>
              </a:rPr>
              <a:t>среднего общего образования </a:t>
            </a:r>
            <a:r>
              <a:rPr lang="ru-RU" dirty="0"/>
              <a:t>(8-9 класс).</a:t>
            </a:r>
          </a:p>
          <a:p>
            <a:pPr indent="287970"/>
            <a:r>
              <a:rPr lang="ru-RU" b="1" dirty="0"/>
              <a:t>УМК простым и ясным языком освещает вопросы:</a:t>
            </a:r>
            <a:endParaRPr lang="ru-RU" dirty="0"/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Личное финансовое планирование, расходы и доходы семьи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Как сохранить и преумножить сбережения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Кредитование и возможные риски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Мобильные платежи и защита от мошенников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Страхование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Налоги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Пенсия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Защита от финансовых махинаций</a:t>
            </a: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02FEB2F6-545A-4670-B897-4E5B0FC35E41}" type="datetime1">
              <a:rPr lang="ru-RU" smtClean="0"/>
              <a:t>18.11.2019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51021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 defTabSz="914306">
              <a:defRPr/>
            </a:pPr>
            <a:r>
              <a:rPr lang="ru-RU" dirty="0"/>
              <a:t>Издательством выпущен курс «Основы финансовой грамотности» коллектива авторов</a:t>
            </a:r>
            <a:r>
              <a:rPr lang="ru-RU" baseline="0" dirty="0"/>
              <a:t> </a:t>
            </a:r>
            <a:r>
              <a:rPr lang="ru-RU" dirty="0"/>
              <a:t>Российская экономическая школа. Он</a:t>
            </a:r>
            <a:r>
              <a:rPr lang="ru-RU" baseline="0" dirty="0"/>
              <a:t> </a:t>
            </a:r>
            <a:r>
              <a:rPr lang="ru-RU" dirty="0"/>
              <a:t>является составной частью учебно-методического комплекта по курсам «Обществознание» и «Экономика». Пособие содержит методические рекомендации по организации и проведению уроков. УМК прошёл предварительную экспертизу в Российской академии образования и может быть использован в образовательной программе </a:t>
            </a:r>
            <a:r>
              <a:rPr lang="ru-RU" dirty="0">
                <a:solidFill>
                  <a:srgbClr val="FF0000"/>
                </a:solidFill>
              </a:rPr>
              <a:t>среднего общего образования </a:t>
            </a:r>
            <a:r>
              <a:rPr lang="ru-RU" dirty="0"/>
              <a:t>(8-9 класс).</a:t>
            </a:r>
          </a:p>
          <a:p>
            <a:pPr indent="287970"/>
            <a:r>
              <a:rPr lang="ru-RU" b="1" dirty="0"/>
              <a:t>УМК простым и ясным языком освещает вопросы:</a:t>
            </a:r>
            <a:endParaRPr lang="ru-RU" dirty="0"/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Личное финансовое планирование, расходы и доходы семьи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Как сохранить и преумножить сбережения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Кредитование и возможные риски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Мобильные платежи и защита от мошенников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Страхование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Налоги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Пенсия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Защита от финансовых махинаций</a:t>
            </a: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E1567232-3087-46B5-AC68-DAC877C618A8}" type="datetime1">
              <a:rPr lang="ru-RU" smtClean="0"/>
              <a:t>18.11.2019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8249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8347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 defTabSz="914306">
              <a:defRPr/>
            </a:pPr>
            <a:r>
              <a:rPr lang="ru-RU" dirty="0"/>
              <a:t>Издательством выпущен курс «Основы финансовой грамотности» коллектива авторов</a:t>
            </a:r>
            <a:r>
              <a:rPr lang="ru-RU" baseline="0" dirty="0"/>
              <a:t> </a:t>
            </a:r>
            <a:r>
              <a:rPr lang="ru-RU" dirty="0"/>
              <a:t>Российская экономическая школа. Он</a:t>
            </a:r>
            <a:r>
              <a:rPr lang="ru-RU" baseline="0" dirty="0"/>
              <a:t> </a:t>
            </a:r>
            <a:r>
              <a:rPr lang="ru-RU" dirty="0"/>
              <a:t>является составной частью учебно-методического комплекта по курсам «Обществознание» и «Экономика». Пособие содержит методические рекомендации по организации и проведению уроков. УМК прошёл предварительную экспертизу в Российской академии образования и может быть использован в образовательной программе </a:t>
            </a:r>
            <a:r>
              <a:rPr lang="ru-RU" dirty="0">
                <a:solidFill>
                  <a:srgbClr val="FF0000"/>
                </a:solidFill>
              </a:rPr>
              <a:t>среднего общего образования </a:t>
            </a:r>
            <a:r>
              <a:rPr lang="ru-RU" dirty="0"/>
              <a:t>(8-9 класс).</a:t>
            </a:r>
          </a:p>
          <a:p>
            <a:pPr indent="287970"/>
            <a:r>
              <a:rPr lang="ru-RU" b="1" dirty="0"/>
              <a:t>УМК простым и ясным языком освещает вопросы:</a:t>
            </a:r>
            <a:endParaRPr lang="ru-RU" dirty="0"/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Личное финансовое планирование, расходы и доходы семьи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Как сохранить и преумножить сбережения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Кредитование и возможные риски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Мобильные платежи и защита от мошенников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Страхование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Налоги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Пенсия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Защита от финансовых махинаций</a:t>
            </a: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98964F3-C067-4A66-8722-93E1EA6179D9}" type="datetime1">
              <a:rPr lang="ru-RU" smtClean="0"/>
              <a:t>18.11.2019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19127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5527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1ADD950F-4718-4BFC-B9E0-69B49DFC71DA}" type="datetime1">
              <a:rPr lang="ru-RU" smtClean="0"/>
              <a:t>18.11.2019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5309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002E3F6-8D60-4247-BBA3-9C7DC97B6E68}" type="datetime1">
              <a:rPr lang="ru-RU" smtClean="0"/>
              <a:t>18.11.2019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7095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007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A05E6458-3F23-4BB8-8927-4CF002F6693B}" type="datetime1">
              <a:rPr lang="ru-RU" smtClean="0"/>
              <a:t>18.11.2019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6709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30C6EAE5-F4E0-42F4-B555-7EACBFF94179}" type="datetime1">
              <a:rPr lang="ru-RU" smtClean="0"/>
              <a:t>18.11.2019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542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B16B-8B40-486A-AFFB-53DCDDE7AEA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432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865415"/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32DD9FE-5FB0-4B08-98A1-3759FF442E5B}" type="datetime1">
              <a:rPr lang="ru-RU" smtClean="0"/>
              <a:t>18.11.2019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2729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DEF3-5407-CB45-87BF-0763344E094E}" type="datetime1">
              <a:rPr lang="ru-RU" smtClean="0"/>
              <a:t>18.11.2019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303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345C-DD77-3F49-AEEB-8307A9B8DD49}" type="datetime1">
              <a:rPr lang="ru-RU" smtClean="0"/>
              <a:t>18.11.2019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276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2563-1625-7846-BACD-554DCA95E546}" type="datetime1">
              <a:rPr lang="ru-RU" smtClean="0"/>
              <a:t>18.11.2019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145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pic>
        <p:nvPicPr>
          <p:cNvPr id="12" name="pasted-image.tiff" descr="pasted-image.tiff"/>
          <p:cNvPicPr>
            <a:picLocks noChangeAspect="1"/>
          </p:cNvPicPr>
          <p:nvPr userDrawn="1"/>
        </p:nvPicPr>
        <p:blipFill>
          <a:blip r:embed="rId2">
            <a:biLevel thresh="25000"/>
            <a:extLst/>
          </a:blip>
          <a:srcRect l="39743" r="39743" b="36077"/>
          <a:stretch>
            <a:fillRect/>
          </a:stretch>
        </p:blipFill>
        <p:spPr>
          <a:xfrm>
            <a:off x="11771619" y="1"/>
            <a:ext cx="318781" cy="333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98159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7663" y="6377941"/>
            <a:ext cx="3903683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949" y="6377941"/>
            <a:ext cx="2805771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2563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33FF-D820-2043-B519-5B94667A0ED4}" type="datetime1">
              <a:rPr lang="ru-RU" smtClean="0"/>
              <a:t>18.11.2019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4428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F381-3B2B-924A-9E24-A4D572E511D2}" type="datetime1">
              <a:rPr lang="ru-RU" smtClean="0"/>
              <a:t>18.11.2019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252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0D1F5-EC61-694F-AF17-5C6E9FD71D23}" type="datetime1">
              <a:rPr lang="ru-RU" smtClean="0"/>
              <a:t>18.11.2019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289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4EB6-3289-E34F-9605-BD8C6430E6E7}" type="datetime1">
              <a:rPr lang="ru-RU" smtClean="0"/>
              <a:t>18.11.2019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5307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984E0-7461-D347-AFAC-022E3FA5BEB7}" type="datetime1">
              <a:rPr lang="ru-RU" smtClean="0"/>
              <a:t>18.11.2019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1226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AA58B-D558-9740-B1B4-CE50BE8FA93F}" type="datetime1">
              <a:rPr lang="ru-RU" smtClean="0"/>
              <a:t>18.11.2019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6803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4A3BB-EDFF-7748-A72C-BBC0B4988BE0}" type="datetime1">
              <a:rPr lang="ru-RU" smtClean="0"/>
              <a:t>18.11.2019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80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05FD-652F-7D40-92C8-CD5ECBFBE6D0}" type="datetime1">
              <a:rPr lang="ru-RU" smtClean="0"/>
              <a:t>18.11.2019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8864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F5FAD-A43C-444F-9B6E-1142B8917BDE}" type="datetime1">
              <a:rPr lang="ru-RU" smtClean="0"/>
              <a:t>18.11.2019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Улан-Удэ, август, 2019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80EA3-E277-44AD-A179-D0A338D952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59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3.jpe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0.jpe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23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2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3.jpe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63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3.jpeg"/><Relationship Id="rId26" Type="http://schemas.openxmlformats.org/officeDocument/2006/relationships/diagramQuickStyle" Target="../diagrams/quickStyle2.xml"/><Relationship Id="rId3" Type="http://schemas.openxmlformats.org/officeDocument/2006/relationships/image" Target="../media/image47.png"/><Relationship Id="rId21" Type="http://schemas.openxmlformats.org/officeDocument/2006/relationships/diagramQuickStyle" Target="../diagrams/quickStyle1.xml"/><Relationship Id="rId7" Type="http://schemas.openxmlformats.org/officeDocument/2006/relationships/image" Target="../media/image64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diagramLayout" Target="../diagrams/layout2.xm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0.png"/><Relationship Id="rId20" Type="http://schemas.openxmlformats.org/officeDocument/2006/relationships/diagramLayout" Target="../diagrams/layou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diagramData" Target="../diagrams/data2.xml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microsoft.com/office/2007/relationships/diagramDrawing" Target="../diagrams/drawing1.xml"/><Relationship Id="rId28" Type="http://schemas.microsoft.com/office/2007/relationships/diagramDrawing" Target="../diagrams/drawing2.xml"/><Relationship Id="rId10" Type="http://schemas.openxmlformats.org/officeDocument/2006/relationships/image" Target="../media/image54.png"/><Relationship Id="rId19" Type="http://schemas.openxmlformats.org/officeDocument/2006/relationships/diagramData" Target="../diagrams/data1.xml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diagramColors" Target="../diagrams/colors1.xml"/><Relationship Id="rId27" Type="http://schemas.openxmlformats.org/officeDocument/2006/relationships/diagramColors" Target="../diagrams/colors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wmf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gi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69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8.png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70.png"/><Relationship Id="rId9" Type="http://schemas.openxmlformats.org/officeDocument/2006/relationships/image" Target="../media/image64.png"/><Relationship Id="rId1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71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8.png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72.png"/><Relationship Id="rId9" Type="http://schemas.openxmlformats.org/officeDocument/2006/relationships/image" Target="../media/image64.png"/><Relationship Id="rId1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73.jpe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8.png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microsoft.com/office/2007/relationships/hdphoto" Target="../media/hdphoto3.wdp"/><Relationship Id="rId9" Type="http://schemas.openxmlformats.org/officeDocument/2006/relationships/image" Target="../media/image64.png"/><Relationship Id="rId1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79.emf"/><Relationship Id="rId2" Type="http://schemas.openxmlformats.org/officeDocument/2006/relationships/image" Target="../media/image47.png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49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80.emf"/><Relationship Id="rId4" Type="http://schemas.openxmlformats.org/officeDocument/2006/relationships/image" Target="../media/image48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2.png"/><Relationship Id="rId20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7.png"/><Relationship Id="rId5" Type="http://schemas.openxmlformats.org/officeDocument/2006/relationships/image" Target="../media/image49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80.emf"/><Relationship Id="rId4" Type="http://schemas.openxmlformats.org/officeDocument/2006/relationships/image" Target="../media/image48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" Type="http://schemas.openxmlformats.org/officeDocument/2006/relationships/diagramData" Target="../diagrams/data3.xml"/><Relationship Id="rId21" Type="http://schemas.openxmlformats.org/officeDocument/2006/relationships/image" Target="../media/image55.png"/><Relationship Id="rId7" Type="http://schemas.microsoft.com/office/2007/relationships/diagramDrawing" Target="../diagrams/drawing3.xml"/><Relationship Id="rId12" Type="http://schemas.microsoft.com/office/2007/relationships/hdphoto" Target="../media/hdphoto4.wdp"/><Relationship Id="rId17" Type="http://schemas.openxmlformats.org/officeDocument/2006/relationships/image" Target="../media/image64.png"/><Relationship Id="rId25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85.png"/><Relationship Id="rId24" Type="http://schemas.openxmlformats.org/officeDocument/2006/relationships/image" Target="../media/image58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3.jpeg"/><Relationship Id="rId10" Type="http://schemas.openxmlformats.org/officeDocument/2006/relationships/image" Target="../media/image84.png"/><Relationship Id="rId19" Type="http://schemas.openxmlformats.org/officeDocument/2006/relationships/image" Target="../media/image53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8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6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7.jpe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9.png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92.jp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3.jpeg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hop.prosv.ru/formirovanie-funkcionalnoj-gramotnosti-sbornik-zadach-po-russkomu-yazyku-dlya-8-11-klassov2781" TargetMode="External"/><Relationship Id="rId5" Type="http://schemas.openxmlformats.org/officeDocument/2006/relationships/image" Target="../media/image96.jpeg"/><Relationship Id="rId10" Type="http://schemas.openxmlformats.org/officeDocument/2006/relationships/image" Target="../media/image100.png"/><Relationship Id="rId4" Type="http://schemas.openxmlformats.org/officeDocument/2006/relationships/image" Target="../media/image95.png"/><Relationship Id="rId9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sv.ru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gif"/><Relationship Id="rId5" Type="http://schemas.openxmlformats.org/officeDocument/2006/relationships/hyperlink" Target="https://shop.prosv.ru/formirovanie-funkcionalnoj-gramotnosti-sbornik-zadach-po-russkomu-yazyku-dlya-8-11-klassov2781" TargetMode="External"/><Relationship Id="rId4" Type="http://schemas.openxmlformats.org/officeDocument/2006/relationships/hyperlink" Target="mailto:vopros@prosv.r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Рисунок 7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  <a14:imgEffect>
                      <a14:saturation sat="66000"/>
                    </a14:imgEffect>
                    <a14:imgEffect>
                      <a14:brightnessContrast bright="14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5" y="999738"/>
            <a:ext cx="7320229" cy="51202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l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0" y="6816443"/>
            <a:ext cx="12192000" cy="70136"/>
          </a:xfrm>
          <a:prstGeom prst="rect">
            <a:avLst/>
          </a:prstGeom>
        </p:spPr>
      </p:pic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7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Freeform 6"/>
          <p:cNvSpPr>
            <a:spLocks/>
          </p:cNvSpPr>
          <p:nvPr/>
        </p:nvSpPr>
        <p:spPr bwMode="auto">
          <a:xfrm>
            <a:off x="10104558" y="546724"/>
            <a:ext cx="576131" cy="33206"/>
          </a:xfrm>
          <a:custGeom>
            <a:avLst/>
            <a:gdLst/>
            <a:ahLst/>
            <a:cxnLst>
              <a:cxn ang="0">
                <a:pos x="1505" y="0"/>
              </a:cxn>
              <a:cxn ang="0">
                <a:pos x="0" y="0"/>
              </a:cxn>
              <a:cxn ang="0">
                <a:pos x="0" y="84"/>
              </a:cxn>
              <a:cxn ang="0">
                <a:pos x="1509" y="84"/>
              </a:cxn>
              <a:cxn ang="0">
                <a:pos x="1505" y="0"/>
              </a:cxn>
            </a:cxnLst>
            <a:rect l="0" t="0" r="r" b="b"/>
            <a:pathLst>
              <a:path w="1509" h="84">
                <a:moveTo>
                  <a:pt x="1505" y="0"/>
                </a:moveTo>
                <a:lnTo>
                  <a:pt x="0" y="0"/>
                </a:lnTo>
                <a:lnTo>
                  <a:pt x="0" y="84"/>
                </a:lnTo>
                <a:lnTo>
                  <a:pt x="1509" y="84"/>
                </a:lnTo>
                <a:lnTo>
                  <a:pt x="1505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Freeform 7"/>
          <p:cNvSpPr>
            <a:spLocks/>
          </p:cNvSpPr>
          <p:nvPr/>
        </p:nvSpPr>
        <p:spPr bwMode="auto">
          <a:xfrm>
            <a:off x="11029357" y="546724"/>
            <a:ext cx="576131" cy="33206"/>
          </a:xfrm>
          <a:custGeom>
            <a:avLst/>
            <a:gdLst/>
            <a:ahLst/>
            <a:cxnLst>
              <a:cxn ang="0">
                <a:pos x="1510" y="0"/>
              </a:cxn>
              <a:cxn ang="0">
                <a:pos x="9" y="0"/>
              </a:cxn>
              <a:cxn ang="0">
                <a:pos x="0" y="84"/>
              </a:cxn>
              <a:cxn ang="0">
                <a:pos x="1510" y="84"/>
              </a:cxn>
              <a:cxn ang="0">
                <a:pos x="1510" y="0"/>
              </a:cxn>
            </a:cxnLst>
            <a:rect l="0" t="0" r="r" b="b"/>
            <a:pathLst>
              <a:path w="1510" h="84">
                <a:moveTo>
                  <a:pt x="1510" y="0"/>
                </a:moveTo>
                <a:lnTo>
                  <a:pt x="9" y="0"/>
                </a:lnTo>
                <a:lnTo>
                  <a:pt x="0" y="84"/>
                </a:lnTo>
                <a:lnTo>
                  <a:pt x="1510" y="84"/>
                </a:lnTo>
                <a:lnTo>
                  <a:pt x="1510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Freeform 8"/>
          <p:cNvSpPr>
            <a:spLocks/>
          </p:cNvSpPr>
          <p:nvPr/>
        </p:nvSpPr>
        <p:spPr bwMode="auto">
          <a:xfrm>
            <a:off x="10099577" y="666268"/>
            <a:ext cx="131166" cy="122864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48" y="309"/>
              </a:cxn>
              <a:cxn ang="0">
                <a:pos x="148" y="292"/>
              </a:cxn>
              <a:cxn ang="0">
                <a:pos x="106" y="283"/>
              </a:cxn>
              <a:cxn ang="0">
                <a:pos x="106" y="30"/>
              </a:cxn>
              <a:cxn ang="0">
                <a:pos x="232" y="30"/>
              </a:cxn>
              <a:cxn ang="0">
                <a:pos x="232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0" y="0"/>
              </a:cxn>
              <a:cxn ang="0">
                <a:pos x="0" y="17"/>
              </a:cxn>
            </a:cxnLst>
            <a:rect l="0" t="0" r="r" b="b"/>
            <a:pathLst>
              <a:path w="342" h="309">
                <a:moveTo>
                  <a:pt x="0" y="17"/>
                </a:move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48" y="309"/>
                </a:lnTo>
                <a:lnTo>
                  <a:pt x="148" y="292"/>
                </a:lnTo>
                <a:lnTo>
                  <a:pt x="106" y="283"/>
                </a:lnTo>
                <a:lnTo>
                  <a:pt x="106" y="30"/>
                </a:lnTo>
                <a:lnTo>
                  <a:pt x="232" y="30"/>
                </a:lnTo>
                <a:lnTo>
                  <a:pt x="232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Freeform 9"/>
          <p:cNvSpPr>
            <a:spLocks noEditPoints="1"/>
          </p:cNvSpPr>
          <p:nvPr/>
        </p:nvSpPr>
        <p:spPr bwMode="auto">
          <a:xfrm>
            <a:off x="10253987" y="666268"/>
            <a:ext cx="89658" cy="122864"/>
          </a:xfrm>
          <a:custGeom>
            <a:avLst/>
            <a:gdLst/>
            <a:ahLst/>
            <a:cxnLst>
              <a:cxn ang="0">
                <a:pos x="148" y="0"/>
              </a:cxn>
              <a:cxn ang="0">
                <a:pos x="139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39" y="309"/>
              </a:cxn>
              <a:cxn ang="0">
                <a:pos x="156" y="309"/>
              </a:cxn>
              <a:cxn ang="0">
                <a:pos x="156" y="292"/>
              </a:cxn>
              <a:cxn ang="0">
                <a:pos x="139" y="288"/>
              </a:cxn>
              <a:cxn ang="0">
                <a:pos x="101" y="283"/>
              </a:cxn>
              <a:cxn ang="0">
                <a:pos x="101" y="178"/>
              </a:cxn>
              <a:cxn ang="0">
                <a:pos x="127" y="178"/>
              </a:cxn>
              <a:cxn ang="0">
                <a:pos x="139" y="178"/>
              </a:cxn>
              <a:cxn ang="0">
                <a:pos x="236" y="81"/>
              </a:cxn>
              <a:cxn ang="0">
                <a:pos x="148" y="0"/>
              </a:cxn>
              <a:cxn ang="0">
                <a:pos x="139" y="161"/>
              </a:cxn>
              <a:cxn ang="0">
                <a:pos x="139" y="161"/>
              </a:cxn>
              <a:cxn ang="0">
                <a:pos x="118" y="161"/>
              </a:cxn>
              <a:cxn ang="0">
                <a:pos x="101" y="161"/>
              </a:cxn>
              <a:cxn ang="0">
                <a:pos x="101" y="21"/>
              </a:cxn>
              <a:cxn ang="0">
                <a:pos x="118" y="21"/>
              </a:cxn>
              <a:cxn ang="0">
                <a:pos x="139" y="26"/>
              </a:cxn>
              <a:cxn ang="0">
                <a:pos x="173" y="93"/>
              </a:cxn>
              <a:cxn ang="0">
                <a:pos x="139" y="161"/>
              </a:cxn>
            </a:cxnLst>
            <a:rect l="0" t="0" r="r" b="b"/>
            <a:pathLst>
              <a:path w="236" h="309">
                <a:moveTo>
                  <a:pt x="148" y="0"/>
                </a:moveTo>
                <a:lnTo>
                  <a:pt x="139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39" y="309"/>
                </a:lnTo>
                <a:lnTo>
                  <a:pt x="156" y="309"/>
                </a:lnTo>
                <a:lnTo>
                  <a:pt x="156" y="292"/>
                </a:lnTo>
                <a:lnTo>
                  <a:pt x="139" y="288"/>
                </a:lnTo>
                <a:lnTo>
                  <a:pt x="101" y="283"/>
                </a:lnTo>
                <a:lnTo>
                  <a:pt x="101" y="178"/>
                </a:lnTo>
                <a:lnTo>
                  <a:pt x="127" y="178"/>
                </a:lnTo>
                <a:lnTo>
                  <a:pt x="139" y="178"/>
                </a:lnTo>
                <a:cubicBezTo>
                  <a:pt x="203" y="174"/>
                  <a:pt x="236" y="144"/>
                  <a:pt x="236" y="81"/>
                </a:cubicBezTo>
                <a:cubicBezTo>
                  <a:pt x="236" y="26"/>
                  <a:pt x="198" y="0"/>
                  <a:pt x="148" y="0"/>
                </a:cubicBezTo>
                <a:close/>
                <a:moveTo>
                  <a:pt x="139" y="161"/>
                </a:moveTo>
                <a:lnTo>
                  <a:pt x="139" y="161"/>
                </a:lnTo>
                <a:lnTo>
                  <a:pt x="118" y="161"/>
                </a:lnTo>
                <a:lnTo>
                  <a:pt x="101" y="161"/>
                </a:lnTo>
                <a:lnTo>
                  <a:pt x="101" y="21"/>
                </a:lnTo>
                <a:lnTo>
                  <a:pt x="118" y="21"/>
                </a:lnTo>
                <a:cubicBezTo>
                  <a:pt x="122" y="21"/>
                  <a:pt x="131" y="21"/>
                  <a:pt x="139" y="26"/>
                </a:cubicBezTo>
                <a:cubicBezTo>
                  <a:pt x="156" y="30"/>
                  <a:pt x="173" y="51"/>
                  <a:pt x="173" y="93"/>
                </a:cubicBezTo>
                <a:cubicBezTo>
                  <a:pt x="173" y="123"/>
                  <a:pt x="165" y="152"/>
                  <a:pt x="139" y="161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Freeform 10"/>
          <p:cNvSpPr>
            <a:spLocks noEditPoints="1"/>
          </p:cNvSpPr>
          <p:nvPr/>
        </p:nvSpPr>
        <p:spPr bwMode="auto">
          <a:xfrm>
            <a:off x="10368549" y="664607"/>
            <a:ext cx="121204" cy="126184"/>
          </a:xfrm>
          <a:custGeom>
            <a:avLst/>
            <a:gdLst/>
            <a:ahLst/>
            <a:cxnLst>
              <a:cxn ang="0">
                <a:pos x="160" y="0"/>
              </a:cxn>
              <a:cxn ang="0">
                <a:pos x="156" y="0"/>
              </a:cxn>
              <a:cxn ang="0">
                <a:pos x="0" y="156"/>
              </a:cxn>
              <a:cxn ang="0">
                <a:pos x="156" y="317"/>
              </a:cxn>
              <a:cxn ang="0">
                <a:pos x="160" y="317"/>
              </a:cxn>
              <a:cxn ang="0">
                <a:pos x="317" y="156"/>
              </a:cxn>
              <a:cxn ang="0">
                <a:pos x="160" y="0"/>
              </a:cxn>
              <a:cxn ang="0">
                <a:pos x="160" y="300"/>
              </a:cxn>
              <a:cxn ang="0">
                <a:pos x="160" y="300"/>
              </a:cxn>
              <a:cxn ang="0">
                <a:pos x="156" y="300"/>
              </a:cxn>
              <a:cxn ang="0">
                <a:pos x="72" y="148"/>
              </a:cxn>
              <a:cxn ang="0">
                <a:pos x="156" y="17"/>
              </a:cxn>
              <a:cxn ang="0">
                <a:pos x="245" y="169"/>
              </a:cxn>
              <a:cxn ang="0">
                <a:pos x="160" y="300"/>
              </a:cxn>
            </a:cxnLst>
            <a:rect l="0" t="0" r="r" b="b"/>
            <a:pathLst>
              <a:path w="317" h="317">
                <a:moveTo>
                  <a:pt x="160" y="0"/>
                </a:moveTo>
                <a:lnTo>
                  <a:pt x="156" y="0"/>
                </a:lnTo>
                <a:cubicBezTo>
                  <a:pt x="55" y="0"/>
                  <a:pt x="0" y="55"/>
                  <a:pt x="0" y="156"/>
                </a:cubicBezTo>
                <a:cubicBezTo>
                  <a:pt x="0" y="262"/>
                  <a:pt x="55" y="317"/>
                  <a:pt x="156" y="317"/>
                </a:cubicBezTo>
                <a:lnTo>
                  <a:pt x="160" y="317"/>
                </a:lnTo>
                <a:cubicBezTo>
                  <a:pt x="258" y="317"/>
                  <a:pt x="317" y="262"/>
                  <a:pt x="317" y="156"/>
                </a:cubicBezTo>
                <a:cubicBezTo>
                  <a:pt x="317" y="55"/>
                  <a:pt x="262" y="0"/>
                  <a:pt x="160" y="0"/>
                </a:cubicBezTo>
                <a:close/>
                <a:moveTo>
                  <a:pt x="160" y="300"/>
                </a:moveTo>
                <a:lnTo>
                  <a:pt x="160" y="300"/>
                </a:lnTo>
                <a:lnTo>
                  <a:pt x="156" y="300"/>
                </a:lnTo>
                <a:cubicBezTo>
                  <a:pt x="110" y="296"/>
                  <a:pt x="72" y="258"/>
                  <a:pt x="72" y="148"/>
                </a:cubicBezTo>
                <a:cubicBezTo>
                  <a:pt x="72" y="55"/>
                  <a:pt x="106" y="21"/>
                  <a:pt x="156" y="17"/>
                </a:cubicBezTo>
                <a:cubicBezTo>
                  <a:pt x="207" y="21"/>
                  <a:pt x="245" y="63"/>
                  <a:pt x="245" y="169"/>
                </a:cubicBezTo>
                <a:cubicBezTo>
                  <a:pt x="245" y="232"/>
                  <a:pt x="220" y="300"/>
                  <a:pt x="160" y="300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Freeform 11"/>
          <p:cNvSpPr>
            <a:spLocks/>
          </p:cNvSpPr>
          <p:nvPr/>
        </p:nvSpPr>
        <p:spPr bwMode="auto">
          <a:xfrm>
            <a:off x="10517978" y="664607"/>
            <a:ext cx="111241" cy="126184"/>
          </a:xfrm>
          <a:custGeom>
            <a:avLst/>
            <a:gdLst/>
            <a:ahLst/>
            <a:cxnLst>
              <a:cxn ang="0">
                <a:pos x="190" y="296"/>
              </a:cxn>
              <a:cxn ang="0">
                <a:pos x="72" y="156"/>
              </a:cxn>
              <a:cxn ang="0">
                <a:pos x="173" y="21"/>
              </a:cxn>
              <a:cxn ang="0">
                <a:pos x="266" y="101"/>
              </a:cxn>
              <a:cxn ang="0">
                <a:pos x="283" y="101"/>
              </a:cxn>
              <a:cxn ang="0">
                <a:pos x="283" y="17"/>
              </a:cxn>
              <a:cxn ang="0">
                <a:pos x="262" y="17"/>
              </a:cxn>
              <a:cxn ang="0">
                <a:pos x="165" y="0"/>
              </a:cxn>
              <a:cxn ang="0">
                <a:pos x="0" y="152"/>
              </a:cxn>
              <a:cxn ang="0">
                <a:pos x="165" y="317"/>
              </a:cxn>
              <a:cxn ang="0">
                <a:pos x="292" y="287"/>
              </a:cxn>
              <a:cxn ang="0">
                <a:pos x="292" y="241"/>
              </a:cxn>
              <a:cxn ang="0">
                <a:pos x="283" y="241"/>
              </a:cxn>
              <a:cxn ang="0">
                <a:pos x="190" y="296"/>
              </a:cxn>
            </a:cxnLst>
            <a:rect l="0" t="0" r="r" b="b"/>
            <a:pathLst>
              <a:path w="292" h="317">
                <a:moveTo>
                  <a:pt x="190" y="296"/>
                </a:moveTo>
                <a:cubicBezTo>
                  <a:pt x="114" y="296"/>
                  <a:pt x="72" y="224"/>
                  <a:pt x="72" y="156"/>
                </a:cubicBezTo>
                <a:cubicBezTo>
                  <a:pt x="72" y="80"/>
                  <a:pt x="110" y="21"/>
                  <a:pt x="173" y="21"/>
                </a:cubicBezTo>
                <a:cubicBezTo>
                  <a:pt x="224" y="21"/>
                  <a:pt x="258" y="51"/>
                  <a:pt x="266" y="101"/>
                </a:cubicBezTo>
                <a:lnTo>
                  <a:pt x="283" y="101"/>
                </a:lnTo>
                <a:lnTo>
                  <a:pt x="283" y="17"/>
                </a:lnTo>
                <a:lnTo>
                  <a:pt x="262" y="17"/>
                </a:lnTo>
                <a:cubicBezTo>
                  <a:pt x="233" y="8"/>
                  <a:pt x="199" y="0"/>
                  <a:pt x="165" y="0"/>
                </a:cubicBezTo>
                <a:cubicBezTo>
                  <a:pt x="76" y="0"/>
                  <a:pt x="0" y="47"/>
                  <a:pt x="0" y="152"/>
                </a:cubicBezTo>
                <a:cubicBezTo>
                  <a:pt x="0" y="254"/>
                  <a:pt x="68" y="317"/>
                  <a:pt x="165" y="317"/>
                </a:cubicBezTo>
                <a:cubicBezTo>
                  <a:pt x="237" y="317"/>
                  <a:pt x="262" y="300"/>
                  <a:pt x="292" y="287"/>
                </a:cubicBezTo>
                <a:lnTo>
                  <a:pt x="292" y="241"/>
                </a:lnTo>
                <a:lnTo>
                  <a:pt x="283" y="241"/>
                </a:lnTo>
                <a:cubicBezTo>
                  <a:pt x="271" y="279"/>
                  <a:pt x="228" y="296"/>
                  <a:pt x="190" y="296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Freeform 12"/>
          <p:cNvSpPr>
            <a:spLocks noEditPoints="1"/>
          </p:cNvSpPr>
          <p:nvPr/>
        </p:nvSpPr>
        <p:spPr bwMode="auto">
          <a:xfrm>
            <a:off x="10654125" y="666268"/>
            <a:ext cx="96299" cy="122864"/>
          </a:xfrm>
          <a:custGeom>
            <a:avLst/>
            <a:gdLst/>
            <a:ahLst/>
            <a:cxnLst>
              <a:cxn ang="0">
                <a:pos x="174" y="148"/>
              </a:cxn>
              <a:cxn ang="0">
                <a:pos x="174" y="144"/>
              </a:cxn>
              <a:cxn ang="0">
                <a:pos x="241" y="72"/>
              </a:cxn>
              <a:cxn ang="0">
                <a:pos x="14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40" y="309"/>
              </a:cxn>
              <a:cxn ang="0">
                <a:pos x="148" y="309"/>
              </a:cxn>
              <a:cxn ang="0">
                <a:pos x="254" y="228"/>
              </a:cxn>
              <a:cxn ang="0">
                <a:pos x="174" y="148"/>
              </a:cxn>
              <a:cxn ang="0">
                <a:pos x="102" y="21"/>
              </a:cxn>
              <a:cxn ang="0">
                <a:pos x="102" y="21"/>
              </a:cxn>
              <a:cxn ang="0">
                <a:pos x="140" y="26"/>
              </a:cxn>
              <a:cxn ang="0">
                <a:pos x="174" y="81"/>
              </a:cxn>
              <a:cxn ang="0">
                <a:pos x="140" y="136"/>
              </a:cxn>
              <a:cxn ang="0">
                <a:pos x="127" y="140"/>
              </a:cxn>
              <a:cxn ang="0">
                <a:pos x="102" y="140"/>
              </a:cxn>
              <a:cxn ang="0">
                <a:pos x="102" y="21"/>
              </a:cxn>
              <a:cxn ang="0">
                <a:pos x="140" y="288"/>
              </a:cxn>
              <a:cxn ang="0">
                <a:pos x="140" y="288"/>
              </a:cxn>
              <a:cxn ang="0">
                <a:pos x="102" y="271"/>
              </a:cxn>
              <a:cxn ang="0">
                <a:pos x="102" y="157"/>
              </a:cxn>
              <a:cxn ang="0">
                <a:pos x="127" y="157"/>
              </a:cxn>
              <a:cxn ang="0">
                <a:pos x="140" y="157"/>
              </a:cxn>
              <a:cxn ang="0">
                <a:pos x="190" y="228"/>
              </a:cxn>
              <a:cxn ang="0">
                <a:pos x="140" y="288"/>
              </a:cxn>
            </a:cxnLst>
            <a:rect l="0" t="0" r="r" b="b"/>
            <a:pathLst>
              <a:path w="254" h="309">
                <a:moveTo>
                  <a:pt x="174" y="148"/>
                </a:moveTo>
                <a:lnTo>
                  <a:pt x="174" y="144"/>
                </a:lnTo>
                <a:cubicBezTo>
                  <a:pt x="212" y="136"/>
                  <a:pt x="241" y="110"/>
                  <a:pt x="241" y="72"/>
                </a:cubicBezTo>
                <a:cubicBezTo>
                  <a:pt x="241" y="21"/>
                  <a:pt x="199" y="0"/>
                  <a:pt x="140" y="0"/>
                </a:cubicBez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40" y="309"/>
                </a:lnTo>
                <a:lnTo>
                  <a:pt x="148" y="309"/>
                </a:lnTo>
                <a:cubicBezTo>
                  <a:pt x="207" y="309"/>
                  <a:pt x="254" y="279"/>
                  <a:pt x="254" y="228"/>
                </a:cubicBezTo>
                <a:cubicBezTo>
                  <a:pt x="254" y="174"/>
                  <a:pt x="224" y="152"/>
                  <a:pt x="174" y="148"/>
                </a:cubicBezTo>
                <a:close/>
                <a:moveTo>
                  <a:pt x="102" y="21"/>
                </a:moveTo>
                <a:lnTo>
                  <a:pt x="102" y="21"/>
                </a:lnTo>
                <a:cubicBezTo>
                  <a:pt x="114" y="21"/>
                  <a:pt x="127" y="21"/>
                  <a:pt x="140" y="26"/>
                </a:cubicBezTo>
                <a:cubicBezTo>
                  <a:pt x="161" y="30"/>
                  <a:pt x="174" y="47"/>
                  <a:pt x="174" y="81"/>
                </a:cubicBezTo>
                <a:cubicBezTo>
                  <a:pt x="174" y="106"/>
                  <a:pt x="165" y="131"/>
                  <a:pt x="140" y="136"/>
                </a:cubicBezTo>
                <a:cubicBezTo>
                  <a:pt x="135" y="136"/>
                  <a:pt x="131" y="140"/>
                  <a:pt x="127" y="140"/>
                </a:cubicBezTo>
                <a:lnTo>
                  <a:pt x="102" y="140"/>
                </a:lnTo>
                <a:lnTo>
                  <a:pt x="102" y="21"/>
                </a:lnTo>
                <a:close/>
                <a:moveTo>
                  <a:pt x="140" y="288"/>
                </a:moveTo>
                <a:lnTo>
                  <a:pt x="140" y="288"/>
                </a:lnTo>
                <a:cubicBezTo>
                  <a:pt x="123" y="288"/>
                  <a:pt x="110" y="279"/>
                  <a:pt x="102" y="271"/>
                </a:cubicBezTo>
                <a:lnTo>
                  <a:pt x="102" y="157"/>
                </a:lnTo>
                <a:lnTo>
                  <a:pt x="127" y="157"/>
                </a:lnTo>
                <a:lnTo>
                  <a:pt x="140" y="157"/>
                </a:lnTo>
                <a:cubicBezTo>
                  <a:pt x="174" y="165"/>
                  <a:pt x="190" y="190"/>
                  <a:pt x="190" y="228"/>
                </a:cubicBezTo>
                <a:cubicBezTo>
                  <a:pt x="190" y="262"/>
                  <a:pt x="174" y="288"/>
                  <a:pt x="140" y="288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Freeform 13"/>
          <p:cNvSpPr>
            <a:spLocks/>
          </p:cNvSpPr>
          <p:nvPr/>
        </p:nvSpPr>
        <p:spPr bwMode="auto">
          <a:xfrm>
            <a:off x="10778649" y="666268"/>
            <a:ext cx="89658" cy="122864"/>
          </a:xfrm>
          <a:custGeom>
            <a:avLst/>
            <a:gdLst/>
            <a:ahLst/>
            <a:cxnLst>
              <a:cxn ang="0">
                <a:pos x="199" y="279"/>
              </a:cxn>
              <a:cxn ang="0">
                <a:pos x="101" y="279"/>
              </a:cxn>
              <a:cxn ang="0">
                <a:pos x="101" y="157"/>
              </a:cxn>
              <a:cxn ang="0">
                <a:pos x="156" y="157"/>
              </a:cxn>
              <a:cxn ang="0">
                <a:pos x="169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69" y="93"/>
              </a:cxn>
              <a:cxn ang="0">
                <a:pos x="156" y="136"/>
              </a:cxn>
              <a:cxn ang="0">
                <a:pos x="101" y="136"/>
              </a:cxn>
              <a:cxn ang="0">
                <a:pos x="101" y="30"/>
              </a:cxn>
              <a:cxn ang="0">
                <a:pos x="194" y="30"/>
              </a:cxn>
              <a:cxn ang="0">
                <a:pos x="207" y="81"/>
              </a:cxn>
              <a:cxn ang="0">
                <a:pos x="224" y="81"/>
              </a:cxn>
              <a:cxn ang="0">
                <a:pos x="220" y="0"/>
              </a:cxn>
              <a:cxn ang="0">
                <a:pos x="203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4" y="309"/>
              </a:cxn>
              <a:cxn ang="0">
                <a:pos x="237" y="220"/>
              </a:cxn>
              <a:cxn ang="0">
                <a:pos x="220" y="220"/>
              </a:cxn>
              <a:cxn ang="0">
                <a:pos x="199" y="279"/>
              </a:cxn>
            </a:cxnLst>
            <a:rect l="0" t="0" r="r" b="b"/>
            <a:pathLst>
              <a:path w="237" h="309">
                <a:moveTo>
                  <a:pt x="199" y="279"/>
                </a:moveTo>
                <a:lnTo>
                  <a:pt x="101" y="279"/>
                </a:lnTo>
                <a:lnTo>
                  <a:pt x="101" y="157"/>
                </a:lnTo>
                <a:lnTo>
                  <a:pt x="156" y="157"/>
                </a:lnTo>
                <a:lnTo>
                  <a:pt x="169" y="199"/>
                </a:lnTo>
                <a:lnTo>
                  <a:pt x="186" y="199"/>
                </a:lnTo>
                <a:cubicBezTo>
                  <a:pt x="182" y="182"/>
                  <a:pt x="182" y="165"/>
                  <a:pt x="182" y="144"/>
                </a:cubicBezTo>
                <a:cubicBezTo>
                  <a:pt x="182" y="127"/>
                  <a:pt x="182" y="110"/>
                  <a:pt x="186" y="93"/>
                </a:cubicBezTo>
                <a:lnTo>
                  <a:pt x="169" y="93"/>
                </a:lnTo>
                <a:lnTo>
                  <a:pt x="156" y="136"/>
                </a:lnTo>
                <a:lnTo>
                  <a:pt x="101" y="136"/>
                </a:lnTo>
                <a:lnTo>
                  <a:pt x="101" y="30"/>
                </a:lnTo>
                <a:lnTo>
                  <a:pt x="194" y="30"/>
                </a:lnTo>
                <a:lnTo>
                  <a:pt x="207" y="81"/>
                </a:lnTo>
                <a:lnTo>
                  <a:pt x="224" y="81"/>
                </a:lnTo>
                <a:lnTo>
                  <a:pt x="220" y="0"/>
                </a:lnTo>
                <a:lnTo>
                  <a:pt x="203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4" y="309"/>
                </a:lnTo>
                <a:lnTo>
                  <a:pt x="237" y="220"/>
                </a:lnTo>
                <a:lnTo>
                  <a:pt x="220" y="220"/>
                </a:lnTo>
                <a:lnTo>
                  <a:pt x="199" y="279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Freeform 14"/>
          <p:cNvSpPr>
            <a:spLocks/>
          </p:cNvSpPr>
          <p:nvPr/>
        </p:nvSpPr>
        <p:spPr bwMode="auto">
          <a:xfrm>
            <a:off x="10893211" y="666268"/>
            <a:ext cx="189277" cy="157731"/>
          </a:xfrm>
          <a:custGeom>
            <a:avLst/>
            <a:gdLst/>
            <a:ahLst/>
            <a:cxnLst>
              <a:cxn ang="0">
                <a:pos x="444" y="26"/>
              </a:cxn>
              <a:cxn ang="0">
                <a:pos x="490" y="17"/>
              </a:cxn>
              <a:cxn ang="0">
                <a:pos x="490" y="0"/>
              </a:cxn>
              <a:cxn ang="0">
                <a:pos x="338" y="0"/>
              </a:cxn>
              <a:cxn ang="0">
                <a:pos x="338" y="17"/>
              </a:cxn>
              <a:cxn ang="0">
                <a:pos x="380" y="26"/>
              </a:cxn>
              <a:cxn ang="0">
                <a:pos x="380" y="283"/>
              </a:cxn>
              <a:cxn ang="0">
                <a:pos x="275" y="283"/>
              </a:cxn>
              <a:cxn ang="0">
                <a:pos x="275" y="26"/>
              </a:cxn>
              <a:cxn ang="0">
                <a:pos x="317" y="17"/>
              </a:cxn>
              <a:cxn ang="0">
                <a:pos x="317" y="0"/>
              </a:cxn>
              <a:cxn ang="0">
                <a:pos x="169" y="0"/>
              </a:cxn>
              <a:cxn ang="0">
                <a:pos x="169" y="17"/>
              </a:cxn>
              <a:cxn ang="0">
                <a:pos x="211" y="26"/>
              </a:cxn>
              <a:cxn ang="0">
                <a:pos x="211" y="283"/>
              </a:cxn>
              <a:cxn ang="0">
                <a:pos x="106" y="283"/>
              </a:cxn>
              <a:cxn ang="0">
                <a:pos x="106" y="26"/>
              </a:cxn>
              <a:cxn ang="0">
                <a:pos x="148" y="17"/>
              </a:cxn>
              <a:cxn ang="0">
                <a:pos x="148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457" y="309"/>
              </a:cxn>
              <a:cxn ang="0">
                <a:pos x="457" y="398"/>
              </a:cxn>
              <a:cxn ang="0">
                <a:pos x="474" y="398"/>
              </a:cxn>
              <a:cxn ang="0">
                <a:pos x="495" y="283"/>
              </a:cxn>
              <a:cxn ang="0">
                <a:pos x="444" y="283"/>
              </a:cxn>
              <a:cxn ang="0">
                <a:pos x="444" y="26"/>
              </a:cxn>
            </a:cxnLst>
            <a:rect l="0" t="0" r="r" b="b"/>
            <a:pathLst>
              <a:path w="495" h="398">
                <a:moveTo>
                  <a:pt x="444" y="26"/>
                </a:moveTo>
                <a:lnTo>
                  <a:pt x="490" y="17"/>
                </a:lnTo>
                <a:lnTo>
                  <a:pt x="490" y="0"/>
                </a:lnTo>
                <a:lnTo>
                  <a:pt x="338" y="0"/>
                </a:lnTo>
                <a:lnTo>
                  <a:pt x="338" y="17"/>
                </a:lnTo>
                <a:lnTo>
                  <a:pt x="380" y="26"/>
                </a:lnTo>
                <a:lnTo>
                  <a:pt x="380" y="283"/>
                </a:lnTo>
                <a:lnTo>
                  <a:pt x="275" y="283"/>
                </a:lnTo>
                <a:lnTo>
                  <a:pt x="275" y="26"/>
                </a:lnTo>
                <a:lnTo>
                  <a:pt x="317" y="17"/>
                </a:lnTo>
                <a:lnTo>
                  <a:pt x="317" y="0"/>
                </a:lnTo>
                <a:lnTo>
                  <a:pt x="169" y="0"/>
                </a:lnTo>
                <a:lnTo>
                  <a:pt x="169" y="17"/>
                </a:lnTo>
                <a:lnTo>
                  <a:pt x="211" y="26"/>
                </a:lnTo>
                <a:lnTo>
                  <a:pt x="211" y="283"/>
                </a:lnTo>
                <a:lnTo>
                  <a:pt x="106" y="283"/>
                </a:lnTo>
                <a:lnTo>
                  <a:pt x="106" y="26"/>
                </a:lnTo>
                <a:lnTo>
                  <a:pt x="148" y="17"/>
                </a:lnTo>
                <a:lnTo>
                  <a:pt x="148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457" y="309"/>
                </a:lnTo>
                <a:lnTo>
                  <a:pt x="457" y="398"/>
                </a:lnTo>
                <a:lnTo>
                  <a:pt x="474" y="398"/>
                </a:lnTo>
                <a:lnTo>
                  <a:pt x="495" y="283"/>
                </a:lnTo>
                <a:lnTo>
                  <a:pt x="444" y="283"/>
                </a:lnTo>
                <a:lnTo>
                  <a:pt x="444" y="26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Freeform 15"/>
          <p:cNvSpPr>
            <a:spLocks/>
          </p:cNvSpPr>
          <p:nvPr/>
        </p:nvSpPr>
        <p:spPr bwMode="auto">
          <a:xfrm>
            <a:off x="11100751" y="666268"/>
            <a:ext cx="91317" cy="122864"/>
          </a:xfrm>
          <a:custGeom>
            <a:avLst/>
            <a:gdLst/>
            <a:ahLst/>
            <a:cxnLst>
              <a:cxn ang="0">
                <a:pos x="237" y="220"/>
              </a:cxn>
              <a:cxn ang="0">
                <a:pos x="224" y="220"/>
              </a:cxn>
              <a:cxn ang="0">
                <a:pos x="199" y="279"/>
              </a:cxn>
              <a:cxn ang="0">
                <a:pos x="102" y="279"/>
              </a:cxn>
              <a:cxn ang="0">
                <a:pos x="102" y="157"/>
              </a:cxn>
              <a:cxn ang="0">
                <a:pos x="157" y="157"/>
              </a:cxn>
              <a:cxn ang="0">
                <a:pos x="170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74" y="93"/>
              </a:cxn>
              <a:cxn ang="0">
                <a:pos x="157" y="136"/>
              </a:cxn>
              <a:cxn ang="0">
                <a:pos x="102" y="136"/>
              </a:cxn>
              <a:cxn ang="0">
                <a:pos x="102" y="30"/>
              </a:cxn>
              <a:cxn ang="0">
                <a:pos x="195" y="30"/>
              </a:cxn>
              <a:cxn ang="0">
                <a:pos x="208" y="81"/>
              </a:cxn>
              <a:cxn ang="0">
                <a:pos x="224" y="81"/>
              </a:cxn>
              <a:cxn ang="0">
                <a:pos x="22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37" y="220"/>
              </a:cxn>
            </a:cxnLst>
            <a:rect l="0" t="0" r="r" b="b"/>
            <a:pathLst>
              <a:path w="237" h="309">
                <a:moveTo>
                  <a:pt x="237" y="220"/>
                </a:moveTo>
                <a:lnTo>
                  <a:pt x="224" y="220"/>
                </a:lnTo>
                <a:lnTo>
                  <a:pt x="199" y="279"/>
                </a:lnTo>
                <a:lnTo>
                  <a:pt x="102" y="279"/>
                </a:lnTo>
                <a:lnTo>
                  <a:pt x="102" y="157"/>
                </a:lnTo>
                <a:lnTo>
                  <a:pt x="157" y="157"/>
                </a:lnTo>
                <a:lnTo>
                  <a:pt x="170" y="199"/>
                </a:lnTo>
                <a:lnTo>
                  <a:pt x="186" y="199"/>
                </a:lnTo>
                <a:cubicBezTo>
                  <a:pt x="186" y="182"/>
                  <a:pt x="182" y="165"/>
                  <a:pt x="182" y="144"/>
                </a:cubicBezTo>
                <a:cubicBezTo>
                  <a:pt x="182" y="127"/>
                  <a:pt x="186" y="110"/>
                  <a:pt x="186" y="93"/>
                </a:cubicBezTo>
                <a:lnTo>
                  <a:pt x="174" y="93"/>
                </a:lnTo>
                <a:lnTo>
                  <a:pt x="157" y="136"/>
                </a:lnTo>
                <a:lnTo>
                  <a:pt x="102" y="136"/>
                </a:lnTo>
                <a:lnTo>
                  <a:pt x="102" y="30"/>
                </a:lnTo>
                <a:lnTo>
                  <a:pt x="195" y="30"/>
                </a:lnTo>
                <a:lnTo>
                  <a:pt x="208" y="81"/>
                </a:lnTo>
                <a:lnTo>
                  <a:pt x="224" y="81"/>
                </a:lnTo>
                <a:lnTo>
                  <a:pt x="220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37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Freeform 16"/>
          <p:cNvSpPr>
            <a:spLocks/>
          </p:cNvSpPr>
          <p:nvPr/>
        </p:nvSpPr>
        <p:spPr bwMode="auto">
          <a:xfrm>
            <a:off x="11216974" y="666268"/>
            <a:ext cx="129505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6" y="26"/>
              </a:cxn>
              <a:cxn ang="0">
                <a:pos x="236" y="136"/>
              </a:cxn>
              <a:cxn ang="0">
                <a:pos x="105" y="136"/>
              </a:cxn>
              <a:cxn ang="0">
                <a:pos x="105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5" y="283"/>
              </a:cxn>
              <a:cxn ang="0">
                <a:pos x="105" y="161"/>
              </a:cxn>
              <a:cxn ang="0">
                <a:pos x="236" y="161"/>
              </a:cxn>
              <a:cxn ang="0">
                <a:pos x="236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6" y="26"/>
                </a:lnTo>
                <a:lnTo>
                  <a:pt x="236" y="136"/>
                </a:lnTo>
                <a:lnTo>
                  <a:pt x="105" y="136"/>
                </a:lnTo>
                <a:lnTo>
                  <a:pt x="105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5" y="283"/>
                </a:lnTo>
                <a:lnTo>
                  <a:pt x="105" y="161"/>
                </a:lnTo>
                <a:lnTo>
                  <a:pt x="236" y="161"/>
                </a:lnTo>
                <a:lnTo>
                  <a:pt x="236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Freeform 17"/>
          <p:cNvSpPr>
            <a:spLocks/>
          </p:cNvSpPr>
          <p:nvPr/>
        </p:nvSpPr>
        <p:spPr bwMode="auto">
          <a:xfrm>
            <a:off x="11368063" y="666268"/>
            <a:ext cx="131166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7" y="26"/>
              </a:cxn>
              <a:cxn ang="0">
                <a:pos x="237" y="30"/>
              </a:cxn>
              <a:cxn ang="0">
                <a:pos x="106" y="237"/>
              </a:cxn>
              <a:cxn ang="0">
                <a:pos x="106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6" y="283"/>
              </a:cxn>
              <a:cxn ang="0">
                <a:pos x="106" y="279"/>
              </a:cxn>
              <a:cxn ang="0">
                <a:pos x="237" y="72"/>
              </a:cxn>
              <a:cxn ang="0">
                <a:pos x="237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7" y="26"/>
                </a:lnTo>
                <a:lnTo>
                  <a:pt x="237" y="30"/>
                </a:lnTo>
                <a:lnTo>
                  <a:pt x="106" y="237"/>
                </a:lnTo>
                <a:lnTo>
                  <a:pt x="106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6" y="283"/>
                </a:lnTo>
                <a:lnTo>
                  <a:pt x="106" y="279"/>
                </a:lnTo>
                <a:lnTo>
                  <a:pt x="237" y="72"/>
                </a:lnTo>
                <a:lnTo>
                  <a:pt x="237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Freeform 18"/>
          <p:cNvSpPr>
            <a:spLocks/>
          </p:cNvSpPr>
          <p:nvPr/>
        </p:nvSpPr>
        <p:spPr bwMode="auto">
          <a:xfrm>
            <a:off x="11519152" y="666268"/>
            <a:ext cx="92978" cy="122864"/>
          </a:xfrm>
          <a:custGeom>
            <a:avLst/>
            <a:gdLst/>
            <a:ahLst/>
            <a:cxnLst>
              <a:cxn ang="0">
                <a:pos x="225" y="220"/>
              </a:cxn>
              <a:cxn ang="0">
                <a:pos x="199" y="279"/>
              </a:cxn>
              <a:cxn ang="0">
                <a:pos x="106" y="279"/>
              </a:cxn>
              <a:cxn ang="0">
                <a:pos x="106" y="157"/>
              </a:cxn>
              <a:cxn ang="0">
                <a:pos x="161" y="157"/>
              </a:cxn>
              <a:cxn ang="0">
                <a:pos x="174" y="199"/>
              </a:cxn>
              <a:cxn ang="0">
                <a:pos x="187" y="199"/>
              </a:cxn>
              <a:cxn ang="0">
                <a:pos x="187" y="144"/>
              </a:cxn>
              <a:cxn ang="0">
                <a:pos x="187" y="93"/>
              </a:cxn>
              <a:cxn ang="0">
                <a:pos x="174" y="93"/>
              </a:cxn>
              <a:cxn ang="0">
                <a:pos x="161" y="136"/>
              </a:cxn>
              <a:cxn ang="0">
                <a:pos x="106" y="136"/>
              </a:cxn>
              <a:cxn ang="0">
                <a:pos x="106" y="30"/>
              </a:cxn>
              <a:cxn ang="0">
                <a:pos x="195" y="30"/>
              </a:cxn>
              <a:cxn ang="0">
                <a:pos x="212" y="81"/>
              </a:cxn>
              <a:cxn ang="0">
                <a:pos x="225" y="81"/>
              </a:cxn>
              <a:cxn ang="0">
                <a:pos x="225" y="0"/>
              </a:cxn>
              <a:cxn ang="0">
                <a:pos x="0" y="0"/>
              </a:cxn>
              <a:cxn ang="0">
                <a:pos x="0" y="17"/>
              </a:cxn>
              <a:cxn ang="0">
                <a:pos x="43" y="26"/>
              </a:cxn>
              <a:cxn ang="0">
                <a:pos x="43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41" y="220"/>
              </a:cxn>
              <a:cxn ang="0">
                <a:pos x="225" y="220"/>
              </a:cxn>
            </a:cxnLst>
            <a:rect l="0" t="0" r="r" b="b"/>
            <a:pathLst>
              <a:path w="241" h="309">
                <a:moveTo>
                  <a:pt x="225" y="220"/>
                </a:moveTo>
                <a:lnTo>
                  <a:pt x="199" y="279"/>
                </a:lnTo>
                <a:lnTo>
                  <a:pt x="106" y="279"/>
                </a:lnTo>
                <a:lnTo>
                  <a:pt x="106" y="157"/>
                </a:lnTo>
                <a:lnTo>
                  <a:pt x="161" y="157"/>
                </a:lnTo>
                <a:lnTo>
                  <a:pt x="174" y="199"/>
                </a:lnTo>
                <a:lnTo>
                  <a:pt x="187" y="199"/>
                </a:lnTo>
                <a:lnTo>
                  <a:pt x="187" y="144"/>
                </a:lnTo>
                <a:lnTo>
                  <a:pt x="187" y="93"/>
                </a:lnTo>
                <a:lnTo>
                  <a:pt x="174" y="93"/>
                </a:lnTo>
                <a:lnTo>
                  <a:pt x="161" y="136"/>
                </a:lnTo>
                <a:lnTo>
                  <a:pt x="106" y="136"/>
                </a:lnTo>
                <a:lnTo>
                  <a:pt x="106" y="30"/>
                </a:lnTo>
                <a:lnTo>
                  <a:pt x="195" y="30"/>
                </a:lnTo>
                <a:lnTo>
                  <a:pt x="212" y="81"/>
                </a:lnTo>
                <a:lnTo>
                  <a:pt x="225" y="81"/>
                </a:lnTo>
                <a:lnTo>
                  <a:pt x="225" y="0"/>
                </a:lnTo>
                <a:lnTo>
                  <a:pt x="0" y="0"/>
                </a:lnTo>
                <a:lnTo>
                  <a:pt x="0" y="17"/>
                </a:lnTo>
                <a:lnTo>
                  <a:pt x="43" y="26"/>
                </a:lnTo>
                <a:lnTo>
                  <a:pt x="43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41" y="220"/>
                </a:lnTo>
                <a:lnTo>
                  <a:pt x="225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Freeform 19"/>
          <p:cNvSpPr>
            <a:spLocks noEditPoints="1"/>
          </p:cNvSpPr>
          <p:nvPr/>
        </p:nvSpPr>
        <p:spPr bwMode="auto">
          <a:xfrm>
            <a:off x="10735481" y="300997"/>
            <a:ext cx="240746" cy="303839"/>
          </a:xfrm>
          <a:custGeom>
            <a:avLst/>
            <a:gdLst/>
            <a:ahLst/>
            <a:cxnLst>
              <a:cxn ang="0">
                <a:pos x="317" y="774"/>
              </a:cxn>
              <a:cxn ang="0">
                <a:pos x="587" y="668"/>
              </a:cxn>
              <a:cxn ang="0">
                <a:pos x="630" y="85"/>
              </a:cxn>
              <a:cxn ang="0">
                <a:pos x="317" y="0"/>
              </a:cxn>
              <a:cxn ang="0">
                <a:pos x="160" y="42"/>
              </a:cxn>
              <a:cxn ang="0">
                <a:pos x="0" y="85"/>
              </a:cxn>
              <a:cxn ang="0">
                <a:pos x="42" y="668"/>
              </a:cxn>
              <a:cxn ang="0">
                <a:pos x="160" y="715"/>
              </a:cxn>
              <a:cxn ang="0">
                <a:pos x="317" y="774"/>
              </a:cxn>
              <a:cxn ang="0">
                <a:pos x="160" y="76"/>
              </a:cxn>
              <a:cxn ang="0">
                <a:pos x="160" y="76"/>
              </a:cxn>
              <a:cxn ang="0">
                <a:pos x="224" y="59"/>
              </a:cxn>
              <a:cxn ang="0">
                <a:pos x="160" y="161"/>
              </a:cxn>
              <a:cxn ang="0">
                <a:pos x="105" y="258"/>
              </a:cxn>
              <a:cxn ang="0">
                <a:pos x="105" y="186"/>
              </a:cxn>
              <a:cxn ang="0">
                <a:pos x="101" y="93"/>
              </a:cxn>
              <a:cxn ang="0">
                <a:pos x="160" y="76"/>
              </a:cxn>
              <a:cxn ang="0">
                <a:pos x="76" y="643"/>
              </a:cxn>
              <a:cxn ang="0">
                <a:pos x="76" y="643"/>
              </a:cxn>
              <a:cxn ang="0">
                <a:pos x="55" y="385"/>
              </a:cxn>
              <a:cxn ang="0">
                <a:pos x="114" y="389"/>
              </a:cxn>
              <a:cxn ang="0">
                <a:pos x="160" y="313"/>
              </a:cxn>
              <a:cxn ang="0">
                <a:pos x="228" y="203"/>
              </a:cxn>
              <a:cxn ang="0">
                <a:pos x="224" y="275"/>
              </a:cxn>
              <a:cxn ang="0">
                <a:pos x="228" y="397"/>
              </a:cxn>
              <a:cxn ang="0">
                <a:pos x="317" y="402"/>
              </a:cxn>
              <a:cxn ang="0">
                <a:pos x="317" y="34"/>
              </a:cxn>
              <a:cxn ang="0">
                <a:pos x="596" y="110"/>
              </a:cxn>
              <a:cxn ang="0">
                <a:pos x="575" y="385"/>
              </a:cxn>
              <a:cxn ang="0">
                <a:pos x="494" y="389"/>
              </a:cxn>
              <a:cxn ang="0">
                <a:pos x="507" y="156"/>
              </a:cxn>
              <a:cxn ang="0">
                <a:pos x="410" y="140"/>
              </a:cxn>
              <a:cxn ang="0">
                <a:pos x="406" y="397"/>
              </a:cxn>
              <a:cxn ang="0">
                <a:pos x="317" y="402"/>
              </a:cxn>
              <a:cxn ang="0">
                <a:pos x="317" y="736"/>
              </a:cxn>
              <a:cxn ang="0">
                <a:pos x="160" y="676"/>
              </a:cxn>
              <a:cxn ang="0">
                <a:pos x="76" y="643"/>
              </a:cxn>
            </a:cxnLst>
            <a:rect l="0" t="0" r="r" b="b"/>
            <a:pathLst>
              <a:path w="630" h="774">
                <a:moveTo>
                  <a:pt x="317" y="774"/>
                </a:moveTo>
                <a:lnTo>
                  <a:pt x="587" y="668"/>
                </a:lnTo>
                <a:lnTo>
                  <a:pt x="630" y="85"/>
                </a:lnTo>
                <a:lnTo>
                  <a:pt x="317" y="0"/>
                </a:lnTo>
                <a:lnTo>
                  <a:pt x="160" y="42"/>
                </a:lnTo>
                <a:lnTo>
                  <a:pt x="0" y="85"/>
                </a:lnTo>
                <a:lnTo>
                  <a:pt x="42" y="668"/>
                </a:lnTo>
                <a:lnTo>
                  <a:pt x="160" y="715"/>
                </a:lnTo>
                <a:lnTo>
                  <a:pt x="317" y="774"/>
                </a:lnTo>
                <a:close/>
                <a:moveTo>
                  <a:pt x="160" y="76"/>
                </a:moveTo>
                <a:lnTo>
                  <a:pt x="160" y="76"/>
                </a:lnTo>
                <a:lnTo>
                  <a:pt x="224" y="59"/>
                </a:lnTo>
                <a:lnTo>
                  <a:pt x="160" y="161"/>
                </a:lnTo>
                <a:lnTo>
                  <a:pt x="105" y="258"/>
                </a:lnTo>
                <a:lnTo>
                  <a:pt x="105" y="186"/>
                </a:lnTo>
                <a:lnTo>
                  <a:pt x="101" y="93"/>
                </a:lnTo>
                <a:lnTo>
                  <a:pt x="160" y="76"/>
                </a:lnTo>
                <a:close/>
                <a:moveTo>
                  <a:pt x="76" y="643"/>
                </a:moveTo>
                <a:lnTo>
                  <a:pt x="76" y="643"/>
                </a:lnTo>
                <a:lnTo>
                  <a:pt x="55" y="385"/>
                </a:lnTo>
                <a:lnTo>
                  <a:pt x="114" y="389"/>
                </a:lnTo>
                <a:lnTo>
                  <a:pt x="160" y="313"/>
                </a:lnTo>
                <a:lnTo>
                  <a:pt x="228" y="203"/>
                </a:lnTo>
                <a:lnTo>
                  <a:pt x="224" y="275"/>
                </a:lnTo>
                <a:lnTo>
                  <a:pt x="228" y="397"/>
                </a:lnTo>
                <a:lnTo>
                  <a:pt x="317" y="402"/>
                </a:lnTo>
                <a:lnTo>
                  <a:pt x="317" y="34"/>
                </a:lnTo>
                <a:lnTo>
                  <a:pt x="596" y="110"/>
                </a:lnTo>
                <a:lnTo>
                  <a:pt x="575" y="385"/>
                </a:lnTo>
                <a:lnTo>
                  <a:pt x="494" y="389"/>
                </a:lnTo>
                <a:lnTo>
                  <a:pt x="507" y="156"/>
                </a:lnTo>
                <a:lnTo>
                  <a:pt x="410" y="140"/>
                </a:lnTo>
                <a:lnTo>
                  <a:pt x="406" y="397"/>
                </a:lnTo>
                <a:lnTo>
                  <a:pt x="317" y="402"/>
                </a:lnTo>
                <a:lnTo>
                  <a:pt x="317" y="736"/>
                </a:lnTo>
                <a:lnTo>
                  <a:pt x="160" y="676"/>
                </a:lnTo>
                <a:lnTo>
                  <a:pt x="76" y="643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0" y="548203"/>
            <a:ext cx="9888209" cy="33206"/>
            <a:chOff x="0" y="548203"/>
            <a:chExt cx="9888209" cy="33206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5361108" y="548203"/>
              <a:ext cx="4527101" cy="33206"/>
              <a:chOff x="5361108" y="546724"/>
              <a:chExt cx="4527101" cy="33206"/>
            </a:xfrm>
          </p:grpSpPr>
          <p:grpSp>
            <p:nvGrpSpPr>
              <p:cNvPr id="56" name="Группа 55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4" name="Группа 6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5" name="Группа 6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57" name="Группа 56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58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59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26" name="Группа 25"/>
            <p:cNvGrpSpPr/>
            <p:nvPr/>
          </p:nvGrpSpPr>
          <p:grpSpPr>
            <a:xfrm>
              <a:off x="1048040" y="548203"/>
              <a:ext cx="4527101" cy="33206"/>
              <a:chOff x="5361108" y="546724"/>
              <a:chExt cx="4527101" cy="33206"/>
            </a:xfrm>
          </p:grpSpPr>
          <p:grpSp>
            <p:nvGrpSpPr>
              <p:cNvPr id="42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50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51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43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4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4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45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4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27" name="Группа 26"/>
            <p:cNvGrpSpPr/>
            <p:nvPr/>
          </p:nvGrpSpPr>
          <p:grpSpPr>
            <a:xfrm>
              <a:off x="0" y="548203"/>
              <a:ext cx="4527101" cy="33206"/>
              <a:chOff x="5361108" y="546724"/>
              <a:chExt cx="4527101" cy="33206"/>
            </a:xfrm>
          </p:grpSpPr>
          <p:grpSp>
            <p:nvGrpSpPr>
              <p:cNvPr id="28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36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4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7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29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30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1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</p:grpSp>
      <p:sp>
        <p:nvSpPr>
          <p:cNvPr id="70" name="TextBox 69"/>
          <p:cNvSpPr txBox="1"/>
          <p:nvPr/>
        </p:nvSpPr>
        <p:spPr>
          <a:xfrm>
            <a:off x="9866" y="6123856"/>
            <a:ext cx="12182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solidFill>
                  <a:schemeClr val="bg1"/>
                </a:solidFill>
              </a:rPr>
              <a:t>Все права защищены. </a:t>
            </a:r>
          </a:p>
          <a:p>
            <a:pPr algn="just"/>
            <a:r>
              <a:rPr lang="ru-RU" sz="1000" dirty="0">
                <a:solidFill>
                  <a:schemeClr val="bg1"/>
                </a:solidFill>
              </a:rPr>
              <a:t>Никакая часть презентации не может быть воспроизведена в какой бы то ни было форме и какими бы то ни было средствами, включая размещение в сети Интернет и в корпоративных сетях, а также запись в память ЭВМ, для частного или публичного использования, без письменного разрешения владельца авторских прав.</a:t>
            </a:r>
          </a:p>
          <a:p>
            <a:pPr algn="just"/>
            <a:r>
              <a:rPr lang="ru-RU" sz="1000" dirty="0">
                <a:solidFill>
                  <a:schemeClr val="bg1"/>
                </a:solidFill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/>
                </a:solidFill>
              </a:rPr>
              <a:t>2019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4468" y="6146984"/>
            <a:ext cx="12043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Все права защищены. </a:t>
            </a:r>
          </a:p>
          <a:p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Никакая часть презентации не может быть воспроизведена в какой бы то ни было форме и какими бы то ни было средствами, включая размещение в сети Интернет и в корпоративных сетях, а также запись в память ЭВМ, для частного или публичного использования, без письменного разрешения владельца авторских прав.</a:t>
            </a:r>
          </a:p>
          <a:p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© АО «Издательство «Просвещение»,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2019</a:t>
            </a:r>
            <a:endParaRPr lang="ru-RU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8061856" y="867325"/>
            <a:ext cx="3864761" cy="4901763"/>
            <a:chOff x="8061856" y="867325"/>
            <a:chExt cx="3864761" cy="4901763"/>
          </a:xfrm>
        </p:grpSpPr>
        <p:sp>
          <p:nvSpPr>
            <p:cNvPr id="73" name="TextBox 72"/>
            <p:cNvSpPr txBox="1"/>
            <p:nvPr/>
          </p:nvSpPr>
          <p:spPr>
            <a:xfrm>
              <a:off x="8061856" y="3953206"/>
              <a:ext cx="386476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00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ru-RU" sz="1600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b="1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Колесникова Надежда Борисовна</a:t>
              </a:r>
            </a:p>
            <a:p>
              <a:pPr algn="r"/>
              <a:endPara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ru-RU" sz="16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к.п.н.,</a:t>
              </a:r>
            </a:p>
            <a:p>
              <a:pPr algn="r"/>
              <a:r>
                <a:rPr lang="ru-RU" sz="16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Главный редактор </a:t>
              </a:r>
              <a:br>
                <a:rPr lang="ru-RU" sz="16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АО </a:t>
              </a:r>
              <a:r>
                <a:rPr lang="ru-RU" sz="1600" b="1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«Издательство «Просвещение»</a:t>
              </a:r>
            </a:p>
            <a:p>
              <a:pPr algn="r"/>
              <a:endParaRPr lang="ru-RU" sz="1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8333987" y="1621651"/>
              <a:ext cx="3084143" cy="204675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ru-RU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УЧИМСЯ ДЛЯ ЖИЗНИ</a:t>
              </a:r>
            </a:p>
            <a:p>
              <a:pPr algn="ctr"/>
              <a:endPara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sz="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(практический семинар)</a:t>
              </a:r>
              <a:endParaRPr lang="ru-RU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Изображение 74" descr="Screenshot 2019-08-20 at 15.51.27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2183" y="867325"/>
              <a:ext cx="2132020" cy="121945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0771822" y="1145365"/>
              <a:ext cx="3401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solidFill>
                    <a:srgbClr val="00206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13522" y="6470149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410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27489" y="1079508"/>
            <a:ext cx="2475813" cy="692497"/>
          </a:xfrm>
          <a:prstGeom prst="rect">
            <a:avLst/>
          </a:prstGeom>
          <a:solidFill>
            <a:srgbClr val="C5D69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 -2018 (2015)</a:t>
            </a:r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(15-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летние подростки) </a:t>
            </a:r>
            <a:endParaRPr lang="ru-RU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5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/>
          <a:stretch/>
        </p:blipFill>
        <p:spPr>
          <a:xfrm>
            <a:off x="3498747" y="867478"/>
            <a:ext cx="4534948" cy="5457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4128" y="1929385"/>
            <a:ext cx="2474619" cy="4339650"/>
          </a:xfrm>
          <a:prstGeom prst="rect">
            <a:avLst/>
          </a:prstGeom>
          <a:solidFill>
            <a:srgbClr val="C5D69B"/>
          </a:solidFill>
        </p:spPr>
        <p:txBody>
          <a:bodyPr wrap="square" rtlCol="0">
            <a:spAutoFit/>
          </a:bodyPr>
          <a:lstStyle/>
          <a:p>
            <a:endParaRPr lang="ru-RU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Читательская </a:t>
            </a:r>
            <a:b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грамотность </a:t>
            </a:r>
          </a:p>
          <a:p>
            <a:endParaRPr lang="ru-RU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Естественнонаучная </a:t>
            </a:r>
            <a:b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грамотность </a:t>
            </a:r>
            <a:b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Математическая </a:t>
            </a:r>
            <a:b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Грамотность </a:t>
            </a:r>
            <a:b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Глобальные </a:t>
            </a:r>
            <a:b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компетенции </a:t>
            </a:r>
            <a:b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 </a:t>
            </a:r>
            <a:b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грамотность </a:t>
            </a: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50503" y="2017179"/>
            <a:ext cx="19804" cy="4322329"/>
          </a:xfrm>
          <a:prstGeom prst="line">
            <a:avLst/>
          </a:prstGeom>
          <a:ln w="53975">
            <a:solidFill>
              <a:srgbClr val="C5D6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pSp>
        <p:nvGrpSpPr>
          <p:cNvPr id="32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33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4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7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8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7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48" name="Прямая соединительная линия 47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Рисунок 48" descr="li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787864"/>
            <a:ext cx="12192000" cy="70136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59100" y="218493"/>
            <a:ext cx="9911040" cy="369938"/>
          </a:xfrm>
          <a:prstGeom prst="rect">
            <a:avLst/>
          </a:prstGeom>
          <a:noFill/>
        </p:spPr>
        <p:txBody>
          <a:bodyPr wrap="square" tIns="7680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ПОСЛЕДНИЕ РЕЗУЛЬТАТЫ РФ В МЕЖДУНАРОДНЫХ ИССЛЕДОВАНИЯХ</a:t>
            </a:r>
            <a:endParaRPr lang="ru-RU" sz="20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6181311" y="2186811"/>
            <a:ext cx="28243" cy="1327086"/>
          </a:xfrm>
          <a:prstGeom prst="line">
            <a:avLst/>
          </a:prstGeom>
          <a:ln w="53975">
            <a:solidFill>
              <a:srgbClr val="DEF8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endCxn id="2" idx="2"/>
          </p:cNvCxnSpPr>
          <p:nvPr/>
        </p:nvCxnSpPr>
        <p:spPr>
          <a:xfrm flipH="1">
            <a:off x="5766221" y="5267646"/>
            <a:ext cx="9526" cy="1056954"/>
          </a:xfrm>
          <a:prstGeom prst="line">
            <a:avLst/>
          </a:prstGeom>
          <a:ln w="53975">
            <a:solidFill>
              <a:srgbClr val="D0CE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38509" y="5242130"/>
            <a:ext cx="3160699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Читательская грамотность</a:t>
            </a:r>
          </a:p>
          <a:p>
            <a:endParaRPr lang="ru-RU" sz="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183" y="2223885"/>
            <a:ext cx="556556" cy="5565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80" y="3980570"/>
            <a:ext cx="510675" cy="5106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0" y="5749960"/>
            <a:ext cx="476596" cy="47659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45" y="3020607"/>
            <a:ext cx="505542" cy="50554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48" y="3162142"/>
            <a:ext cx="543613" cy="54361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2" y="5519650"/>
            <a:ext cx="581401" cy="58140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9" y="2167761"/>
            <a:ext cx="539561" cy="53956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0" y="4972198"/>
            <a:ext cx="476596" cy="4765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9"/>
          <a:stretch/>
        </p:blipFill>
        <p:spPr>
          <a:xfrm>
            <a:off x="8602114" y="1033556"/>
            <a:ext cx="3805677" cy="440714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61366" y="1137704"/>
            <a:ext cx="2828925" cy="73342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54746" y="2339928"/>
            <a:ext cx="2809875" cy="11811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638509" y="4796818"/>
            <a:ext cx="3160699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PIRLS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2016)</a:t>
            </a:r>
            <a:endParaRPr 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классы) </a:t>
            </a: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0195813" y="6622877"/>
            <a:ext cx="18437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© АО «Издательство «Просвещение», 2019</a:t>
            </a:r>
            <a:endParaRPr lang="ru-RU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285991"/>
            <a:ext cx="2743200" cy="365125"/>
          </a:xfrm>
        </p:spPr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72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>
            <a:extLst>
              <a:ext uri="{FF2B5EF4-FFF2-40B4-BE49-F238E27FC236}">
                <a16:creationId xmlns:a16="http://schemas.microsoft.com/office/drawing/2014/main" xmlns="" id="{2AD04C8F-AB05-4497-BFF1-6646C296616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6" name="Объект 5" hidden="1">
                        <a:extLst>
                          <a:ext uri="{FF2B5EF4-FFF2-40B4-BE49-F238E27FC236}">
                            <a16:creationId xmlns:a16="http://schemas.microsoft.com/office/drawing/2014/main" xmlns="" id="{2AD04C8F-AB05-4497-BFF1-6646C2966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7558837" y="4858421"/>
            <a:ext cx="45163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charset="0"/>
              </a:rPr>
              <a:t>По рейтингу эффективности системы образования, РОССИЯ занимает 14 место в мире, из за значительного отставания по уровню грамотности учащихся средней школы и способности учащихся применять на практике полученные знания и навыки  (</a:t>
            </a:r>
            <a:r>
              <a:rPr lang="en-US" sz="1400" b="1" dirty="0">
                <a:solidFill>
                  <a:schemeClr val="bg1"/>
                </a:solidFill>
                <a:latin typeface="Arial" charset="0"/>
              </a:rPr>
              <a:t>PISA)</a:t>
            </a:r>
            <a:endParaRPr lang="ru-RU" sz="1400" b="1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xmlns="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7">
              <a:extLst>
                <a:ext uri="{FF2B5EF4-FFF2-40B4-BE49-F238E27FC236}">
                  <a16:creationId xmlns:a16="http://schemas.microsoft.com/office/drawing/2014/main" xmlns="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xmlns="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2" name="Freeform 9">
              <a:extLst>
                <a:ext uri="{FF2B5EF4-FFF2-40B4-BE49-F238E27FC236}">
                  <a16:creationId xmlns:a16="http://schemas.microsoft.com/office/drawing/2014/main" xmlns="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3" name="Freeform 10">
              <a:extLst>
                <a:ext uri="{FF2B5EF4-FFF2-40B4-BE49-F238E27FC236}">
                  <a16:creationId xmlns:a16="http://schemas.microsoft.com/office/drawing/2014/main" xmlns="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4" name="Freeform 11">
              <a:extLst>
                <a:ext uri="{FF2B5EF4-FFF2-40B4-BE49-F238E27FC236}">
                  <a16:creationId xmlns:a16="http://schemas.microsoft.com/office/drawing/2014/main" xmlns="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5" name="Freeform 12">
              <a:extLst>
                <a:ext uri="{FF2B5EF4-FFF2-40B4-BE49-F238E27FC236}">
                  <a16:creationId xmlns:a16="http://schemas.microsoft.com/office/drawing/2014/main" xmlns="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6" name="Freeform 13">
              <a:extLst>
                <a:ext uri="{FF2B5EF4-FFF2-40B4-BE49-F238E27FC236}">
                  <a16:creationId xmlns:a16="http://schemas.microsoft.com/office/drawing/2014/main" xmlns="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7" name="Freeform 14">
              <a:extLst>
                <a:ext uri="{FF2B5EF4-FFF2-40B4-BE49-F238E27FC236}">
                  <a16:creationId xmlns:a16="http://schemas.microsoft.com/office/drawing/2014/main" xmlns="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8" name="Freeform 15">
              <a:extLst>
                <a:ext uri="{FF2B5EF4-FFF2-40B4-BE49-F238E27FC236}">
                  <a16:creationId xmlns:a16="http://schemas.microsoft.com/office/drawing/2014/main" xmlns="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9" name="Freeform 16">
              <a:extLst>
                <a:ext uri="{FF2B5EF4-FFF2-40B4-BE49-F238E27FC236}">
                  <a16:creationId xmlns:a16="http://schemas.microsoft.com/office/drawing/2014/main" xmlns="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0" name="Freeform 17">
              <a:extLst>
                <a:ext uri="{FF2B5EF4-FFF2-40B4-BE49-F238E27FC236}">
                  <a16:creationId xmlns:a16="http://schemas.microsoft.com/office/drawing/2014/main" xmlns="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1" name="Freeform 18">
              <a:extLst>
                <a:ext uri="{FF2B5EF4-FFF2-40B4-BE49-F238E27FC236}">
                  <a16:creationId xmlns:a16="http://schemas.microsoft.com/office/drawing/2014/main" xmlns="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2" name="Freeform 19">
              <a:extLst>
                <a:ext uri="{FF2B5EF4-FFF2-40B4-BE49-F238E27FC236}">
                  <a16:creationId xmlns:a16="http://schemas.microsoft.com/office/drawing/2014/main" xmlns="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315303" y="6651117"/>
            <a:ext cx="7025297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93" name="TextBox 28"/>
          <p:cNvSpPr txBox="1">
            <a:spLocks noChangeArrowheads="1"/>
          </p:cNvSpPr>
          <p:nvPr/>
        </p:nvSpPr>
        <p:spPr bwMode="auto">
          <a:xfrm>
            <a:off x="348733" y="1034810"/>
            <a:ext cx="107084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Российские школьники обладают значительным объемом знаний, но не умеют грамотно пользоваться этими </a:t>
            </a:r>
            <a:r>
              <a:rPr lang="ru-RU" alt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знаниями.</a:t>
            </a:r>
            <a:endParaRPr lang="ru-RU" alt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374414" y="1767946"/>
            <a:ext cx="10156354" cy="293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Результаты российских учащихся в исследованиях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PIRLS, TIMSS, PISA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(2015-2016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годы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).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98" name="Группа 97"/>
          <p:cNvGrpSpPr/>
          <p:nvPr/>
        </p:nvGrpSpPr>
        <p:grpSpPr>
          <a:xfrm>
            <a:off x="348733" y="2061040"/>
            <a:ext cx="9468028" cy="4194685"/>
            <a:chOff x="1447621" y="2149823"/>
            <a:chExt cx="9468028" cy="4194685"/>
          </a:xfrm>
        </p:grpSpPr>
        <p:grpSp>
          <p:nvGrpSpPr>
            <p:cNvPr id="99" name="Группа 98"/>
            <p:cNvGrpSpPr/>
            <p:nvPr/>
          </p:nvGrpSpPr>
          <p:grpSpPr>
            <a:xfrm>
              <a:off x="1447621" y="2149823"/>
              <a:ext cx="9468028" cy="4194685"/>
              <a:chOff x="1546789" y="2279867"/>
              <a:chExt cx="9468028" cy="4194685"/>
            </a:xfrm>
          </p:grpSpPr>
          <p:pic>
            <p:nvPicPr>
              <p:cNvPr id="103" name="Рисунок 10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546789" y="2302201"/>
                <a:ext cx="9468028" cy="417235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2042444" y="2521010"/>
                <a:ext cx="38309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2432614" y="2820113"/>
                <a:ext cx="38309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2902633" y="3349952"/>
                <a:ext cx="4473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23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3349951" y="2714222"/>
                <a:ext cx="4473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3839999" y="3491890"/>
                <a:ext cx="4473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4515117" y="2464533"/>
                <a:ext cx="4473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4962435" y="2714222"/>
                <a:ext cx="4473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5513857" y="3470123"/>
                <a:ext cx="4473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6057144" y="3189445"/>
                <a:ext cx="4473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6834240" y="2279867"/>
                <a:ext cx="4473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7423359" y="3324316"/>
                <a:ext cx="4473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26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8437637" y="3131107"/>
                <a:ext cx="4473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ru-RU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16" name="Группа 115"/>
              <p:cNvGrpSpPr/>
              <p:nvPr/>
            </p:nvGrpSpPr>
            <p:grpSpPr>
              <a:xfrm>
                <a:off x="9467849" y="3315773"/>
                <a:ext cx="1447800" cy="714038"/>
                <a:chOff x="9467849" y="3315773"/>
                <a:chExt cx="1447800" cy="714038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>
                  <a:off x="9832363" y="3660479"/>
                  <a:ext cx="44731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b="1" dirty="0" smtClean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31</a:t>
                  </a:r>
                  <a:endParaRPr lang="ru-RU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18" name="Picture 2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67849" y="3315773"/>
                  <a:ext cx="1204913" cy="1438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9" name="Picture 3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68338" y="3573065"/>
                  <a:ext cx="1447311" cy="1348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00" name="Овал 99"/>
            <p:cNvSpPr/>
            <p:nvPr/>
          </p:nvSpPr>
          <p:spPr>
            <a:xfrm>
              <a:off x="2803465" y="3244067"/>
              <a:ext cx="447318" cy="30244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5414689" y="3378671"/>
              <a:ext cx="447318" cy="30244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7324191" y="3227990"/>
              <a:ext cx="447318" cy="30244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0" name="Прямоугольник 119"/>
          <p:cNvSpPr/>
          <p:nvPr/>
        </p:nvSpPr>
        <p:spPr>
          <a:xfrm>
            <a:off x="4810385" y="6613243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Здесь и далее использованы результаты РФ в международных сравнительных исследованиях, рук. Г.С. Ковалёва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>
          <a:xfrm>
            <a:off x="9379131" y="6371228"/>
            <a:ext cx="2743200" cy="365125"/>
          </a:xfrm>
        </p:spPr>
        <p:txBody>
          <a:bodyPr/>
          <a:lstStyle/>
          <a:p>
            <a:r>
              <a:rPr lang="ru-RU" dirty="0" smtClean="0"/>
              <a:t>11</a:t>
            </a:r>
            <a:endParaRPr lang="ru-RU" dirty="0"/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1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2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3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65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8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8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96" name="Прямоугольник 95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21" name="TextBox 120"/>
          <p:cNvSpPr txBox="1"/>
          <p:nvPr/>
        </p:nvSpPr>
        <p:spPr>
          <a:xfrm>
            <a:off x="217408" y="157006"/>
            <a:ext cx="9853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ОЦЕНКА КАЧЕСТВА ОБРАЗОВАНИЯ</a:t>
            </a:r>
            <a:endParaRPr lang="ru-RU" sz="24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2" name="Прямая соединительная линия 121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124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5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6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7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8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9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0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1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2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3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4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5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6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7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8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7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472101" y="3443404"/>
            <a:ext cx="3648200" cy="1007297"/>
            <a:chOff x="2399924" y="2434776"/>
            <a:chExt cx="3648200" cy="1007297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3098291" y="2434776"/>
              <a:ext cx="20409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20 - 30%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399924" y="3072741"/>
              <a:ext cx="364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088956" y="1900238"/>
            <a:ext cx="5330517" cy="2318401"/>
            <a:chOff x="5067353" y="447277"/>
            <a:chExt cx="5330517" cy="2318401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8356926" y="2119347"/>
              <a:ext cx="20409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90 - 95%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067353" y="447277"/>
              <a:ext cx="364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4766571" y="6554647"/>
            <a:ext cx="72648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Здесь и далее использованы результаты РФ в международных сравнительных исследованиях, рук. Г.С. Ковалёва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xmlns="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xmlns="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xmlns="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xmlns="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xmlns="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xmlns="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xmlns="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xmlns="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xmlns="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xmlns="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xmlns="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xmlns="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xmlns="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xmlns="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315303" y="6651116"/>
            <a:ext cx="2313597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09353" y="4201538"/>
            <a:ext cx="5003703" cy="14380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72000" tIns="72000" rIns="72000" bIns="72000" rtlCol="0">
            <a:spAutoFit/>
          </a:bodyPr>
          <a:lstStyle/>
          <a:p>
            <a:r>
              <a:rPr lang="ru-RU" alt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</a:t>
            </a:r>
            <a:r>
              <a:rPr lang="ru-RU" alt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</a:t>
            </a:r>
            <a:r>
              <a:rPr lang="ru-RU" alt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достигают порогового уровня функциональной грамотности по всем </a:t>
            </a:r>
            <a:r>
              <a:rPr lang="ru-RU" alt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3-м областям: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чтению, </a:t>
            </a:r>
            <a:endParaRPr lang="ru-RU" altLang="ru-RU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математике, </a:t>
            </a:r>
            <a:endParaRPr lang="ru-RU" altLang="ru-RU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естествознанию или </a:t>
            </a:r>
            <a:r>
              <a:rPr lang="ru-RU" altLang="ru-R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отдельным </a:t>
            </a:r>
            <a:r>
              <a:rPr lang="ru-RU" altLang="ru-RU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областям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142958" y="4218639"/>
            <a:ext cx="5003703" cy="14380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72000" tIns="72000" rIns="72000" bIns="72000" rtlCol="0">
            <a:spAutoFit/>
          </a:bodyPr>
          <a:lstStyle/>
          <a:p>
            <a:r>
              <a:rPr lang="ru-RU" alt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</a:t>
            </a:r>
            <a:r>
              <a:rPr lang="ru-RU" alt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 </a:t>
            </a:r>
            <a:r>
              <a:rPr lang="ru-RU" alt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достигают высоких уровней функциональной грамотности: </a:t>
            </a:r>
            <a:endParaRPr lang="ru-RU" altLang="ru-RU" sz="14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способности </a:t>
            </a:r>
            <a:r>
              <a:rPr lang="ru-RU" altLang="ru-R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самостоятельно </a:t>
            </a:r>
            <a:r>
              <a:rPr lang="ru-RU" altLang="ru-RU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мыслить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функционировать </a:t>
            </a:r>
            <a:r>
              <a:rPr lang="ru-RU" altLang="ru-RU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сложных </a:t>
            </a:r>
            <a:r>
              <a:rPr lang="ru-RU" altLang="ru-RU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условиях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101" y="1249638"/>
            <a:ext cx="3202941" cy="1982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617" y="1112755"/>
            <a:ext cx="3438460" cy="220794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370405"/>
            <a:ext cx="2743200" cy="365125"/>
          </a:xfrm>
        </p:spPr>
        <p:txBody>
          <a:bodyPr/>
          <a:lstStyle/>
          <a:p>
            <a:r>
              <a:rPr lang="ru-RU" dirty="0" smtClean="0"/>
              <a:t>12</a:t>
            </a:r>
            <a:endParaRPr lang="ru-RU" dirty="0"/>
          </a:p>
        </p:txBody>
      </p: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xmlns="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xmlns="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7">
              <a:extLst>
                <a:ext uri="{FF2B5EF4-FFF2-40B4-BE49-F238E27FC236}">
                  <a16:creationId xmlns:a16="http://schemas.microsoft.com/office/drawing/2014/main" xmlns="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xmlns="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xmlns="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xmlns="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xmlns="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2">
              <a:extLst>
                <a:ext uri="{FF2B5EF4-FFF2-40B4-BE49-F238E27FC236}">
                  <a16:creationId xmlns:a16="http://schemas.microsoft.com/office/drawing/2014/main" xmlns="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3">
              <a:extLst>
                <a:ext uri="{FF2B5EF4-FFF2-40B4-BE49-F238E27FC236}">
                  <a16:creationId xmlns:a16="http://schemas.microsoft.com/office/drawing/2014/main" xmlns="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4">
              <a:extLst>
                <a:ext uri="{FF2B5EF4-FFF2-40B4-BE49-F238E27FC236}">
                  <a16:creationId xmlns:a16="http://schemas.microsoft.com/office/drawing/2014/main" xmlns="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xmlns="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8" name="Freeform 16">
              <a:extLst>
                <a:ext uri="{FF2B5EF4-FFF2-40B4-BE49-F238E27FC236}">
                  <a16:creationId xmlns:a16="http://schemas.microsoft.com/office/drawing/2014/main" xmlns="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9" name="Freeform 17">
              <a:extLst>
                <a:ext uri="{FF2B5EF4-FFF2-40B4-BE49-F238E27FC236}">
                  <a16:creationId xmlns:a16="http://schemas.microsoft.com/office/drawing/2014/main" xmlns="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0" name="Freeform 18">
              <a:extLst>
                <a:ext uri="{FF2B5EF4-FFF2-40B4-BE49-F238E27FC236}">
                  <a16:creationId xmlns:a16="http://schemas.microsoft.com/office/drawing/2014/main" xmlns="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1" name="Freeform 19">
              <a:extLst>
                <a:ext uri="{FF2B5EF4-FFF2-40B4-BE49-F238E27FC236}">
                  <a16:creationId xmlns:a16="http://schemas.microsoft.com/office/drawing/2014/main" xmlns="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83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4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5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6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7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8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9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2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4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5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6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9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9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0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1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2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3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4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5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6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7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9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0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1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112" name="Прямоугольник 111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13" name="TextBox 112"/>
          <p:cNvSpPr txBox="1"/>
          <p:nvPr/>
        </p:nvSpPr>
        <p:spPr>
          <a:xfrm>
            <a:off x="217408" y="157006"/>
            <a:ext cx="9853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</a:t>
            </a:r>
            <a:r>
              <a:rPr lang="en-US" sz="24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</a:t>
            </a:r>
            <a:r>
              <a:rPr lang="ru-RU" sz="24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15-ЛЕТНИЕ ОБУЧАЮЩИЕСЯ</a:t>
            </a:r>
            <a:endParaRPr lang="ru-RU" sz="24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4" name="Прямая соединительная линия 113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116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7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8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9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0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1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2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3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4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5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6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7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8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9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0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129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pSp>
        <p:nvGrpSpPr>
          <p:cNvPr id="43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44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5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6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7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8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9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0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1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2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3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4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5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6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7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8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60" name="Rectangle 2"/>
          <p:cNvSpPr>
            <a:spLocks noChangeArrowheads="1"/>
          </p:cNvSpPr>
          <p:nvPr/>
        </p:nvSpPr>
        <p:spPr bwMode="auto">
          <a:xfrm>
            <a:off x="-203640" y="-11486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400" dirty="0">
              <a:solidFill>
                <a:srgbClr val="002060"/>
              </a:solidFill>
            </a:endParaRPr>
          </a:p>
        </p:txBody>
      </p:sp>
      <p:cxnSp>
        <p:nvCxnSpPr>
          <p:cNvPr id="114" name="Прямая соединительная линия 113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Прямоугольник 168"/>
          <p:cNvSpPr/>
          <p:nvPr/>
        </p:nvSpPr>
        <p:spPr>
          <a:xfrm>
            <a:off x="6354266" y="6594766"/>
            <a:ext cx="5048876" cy="263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/>
          <p:cNvSpPr/>
          <p:nvPr/>
        </p:nvSpPr>
        <p:spPr>
          <a:xfrm>
            <a:off x="186357" y="6566098"/>
            <a:ext cx="18437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© АО «Издательство «Просвещение», 2019</a:t>
            </a:r>
            <a:endParaRPr lang="ru-RU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" name="Рисунок 60" descr="l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4835" y="6781400"/>
            <a:ext cx="12192000" cy="70136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321467" y="54040"/>
            <a:ext cx="6109775" cy="431493"/>
          </a:xfrm>
          <a:prstGeom prst="rect">
            <a:avLst/>
          </a:prstGeom>
          <a:noFill/>
        </p:spPr>
        <p:txBody>
          <a:bodyPr wrap="square" tIns="7680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rgbClr val="2F5597"/>
                </a:solidFill>
              </a:rPr>
              <a:t>РАМКА ИССЛЕДОВАНИЯ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4741458" y="14394005"/>
            <a:ext cx="74509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600" dirty="0" smtClean="0"/>
              <a:t>Здесь и далее использованы данные международных сравнительных исследований под </a:t>
            </a:r>
            <a:r>
              <a:rPr lang="ru-RU" sz="1600" dirty="0"/>
              <a:t>рук. </a:t>
            </a:r>
            <a:r>
              <a:rPr lang="ru-RU" sz="1600" dirty="0" smtClean="0"/>
              <a:t>Г.С. Ковалёвой</a:t>
            </a:r>
            <a:endParaRPr lang="ru-RU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2783006" y="700676"/>
            <a:ext cx="818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Функциональная грамотность. Объекты оценивания в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PISA</a:t>
            </a:r>
            <a:endParaRPr lang="ru-RU" sz="24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3474090" y="2174708"/>
            <a:ext cx="6841768" cy="645056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3443694" y="5266049"/>
            <a:ext cx="6871009" cy="616168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3528652" y="1390309"/>
            <a:ext cx="6744194" cy="6638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3495435" y="2894459"/>
            <a:ext cx="6814765" cy="70961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3466083" y="3735222"/>
            <a:ext cx="6881473" cy="671826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3456024" y="4515869"/>
            <a:ext cx="6872855" cy="65680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91" name="TextBox 90"/>
          <p:cNvSpPr txBox="1"/>
          <p:nvPr/>
        </p:nvSpPr>
        <p:spPr>
          <a:xfrm>
            <a:off x="2105927" y="1459270"/>
            <a:ext cx="68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2F5597"/>
                </a:solidFill>
              </a:rPr>
              <a:t> </a:t>
            </a:r>
            <a:r>
              <a:rPr lang="en-US" b="1" dirty="0" smtClean="0">
                <a:solidFill>
                  <a:srgbClr val="2F5597"/>
                </a:solidFill>
              </a:rPr>
              <a:t>2000</a:t>
            </a:r>
            <a:endParaRPr lang="ru-RU" sz="1100" b="1" dirty="0">
              <a:solidFill>
                <a:srgbClr val="2F5597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105420" y="2260381"/>
            <a:ext cx="68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2F5597"/>
                </a:solidFill>
              </a:rPr>
              <a:t> </a:t>
            </a:r>
            <a:r>
              <a:rPr lang="en-US" b="1" dirty="0" smtClean="0">
                <a:solidFill>
                  <a:srgbClr val="2F5597"/>
                </a:solidFill>
              </a:rPr>
              <a:t>2003</a:t>
            </a:r>
            <a:endParaRPr lang="ru-RU" sz="1100" b="1" dirty="0">
              <a:solidFill>
                <a:srgbClr val="2F5597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129354" y="2988036"/>
            <a:ext cx="68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F5597"/>
                </a:solidFill>
              </a:rPr>
              <a:t>2006</a:t>
            </a:r>
            <a:endParaRPr lang="ru-RU" sz="1100" b="1" dirty="0">
              <a:solidFill>
                <a:srgbClr val="2F5597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110674" y="3891660"/>
            <a:ext cx="68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F5597"/>
                </a:solidFill>
              </a:rPr>
              <a:t>2012</a:t>
            </a:r>
            <a:endParaRPr lang="ru-RU" b="1" dirty="0">
              <a:solidFill>
                <a:srgbClr val="2F5597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102513" y="4660001"/>
            <a:ext cx="68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F5597"/>
                </a:solidFill>
              </a:rPr>
              <a:t>2015</a:t>
            </a:r>
            <a:endParaRPr lang="ru-RU" b="1" dirty="0">
              <a:solidFill>
                <a:srgbClr val="2F5597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121598" y="5425002"/>
            <a:ext cx="68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F5597"/>
                </a:solidFill>
              </a:rPr>
              <a:t>2018</a:t>
            </a:r>
            <a:endParaRPr lang="ru-RU" b="1" dirty="0">
              <a:solidFill>
                <a:srgbClr val="2F5597"/>
              </a:solidFill>
            </a:endParaRPr>
          </a:p>
        </p:txBody>
      </p:sp>
      <p:sp>
        <p:nvSpPr>
          <p:cNvPr id="97" name="Скругленный прямоугольник 96"/>
          <p:cNvSpPr/>
          <p:nvPr/>
        </p:nvSpPr>
        <p:spPr>
          <a:xfrm>
            <a:off x="3682729" y="1429241"/>
            <a:ext cx="1801772" cy="606217"/>
          </a:xfrm>
          <a:prstGeom prst="round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Читательская грамотность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98" name="Скругленный прямоугольник 97"/>
          <p:cNvSpPr/>
          <p:nvPr/>
        </p:nvSpPr>
        <p:spPr>
          <a:xfrm>
            <a:off x="5690517" y="1419219"/>
            <a:ext cx="1962595" cy="6535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Математическая  грамотность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7820836" y="1381871"/>
            <a:ext cx="2277653" cy="6722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Естественнонаучная грамотность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3649605" y="2936437"/>
            <a:ext cx="2260639" cy="5742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Естественнонаучная грамотность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01" name="Скругленный прямоугольник 100"/>
          <p:cNvSpPr/>
          <p:nvPr/>
        </p:nvSpPr>
        <p:spPr>
          <a:xfrm>
            <a:off x="3623513" y="2228958"/>
            <a:ext cx="2260025" cy="5161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Математическая  грамотность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02" name="Скругленный прямоугольник 101"/>
          <p:cNvSpPr/>
          <p:nvPr/>
        </p:nvSpPr>
        <p:spPr>
          <a:xfrm>
            <a:off x="3548675" y="3807577"/>
            <a:ext cx="2291533" cy="516248"/>
          </a:xfrm>
          <a:prstGeom prst="roundRect">
            <a:avLst/>
          </a:prstGeom>
          <a:solidFill>
            <a:srgbClr val="7030A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Финансовая  грамотность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03" name="Скругленный прямоугольник 102"/>
          <p:cNvSpPr/>
          <p:nvPr/>
        </p:nvSpPr>
        <p:spPr>
          <a:xfrm>
            <a:off x="3638522" y="4559774"/>
            <a:ext cx="6428867" cy="5755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Интерактивная версия.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Оценка навыков совместного решения проблем.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04" name="Скругленный прямоугольник 103"/>
          <p:cNvSpPr/>
          <p:nvPr/>
        </p:nvSpPr>
        <p:spPr>
          <a:xfrm>
            <a:off x="6096081" y="5322070"/>
            <a:ext cx="4144086" cy="441284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Глобальные компетенци</a:t>
            </a:r>
            <a:r>
              <a:rPr lang="ru-RU" b="1" dirty="0">
                <a:solidFill>
                  <a:schemeClr val="tx2"/>
                </a:solidFill>
              </a:rPr>
              <a:t>и</a:t>
            </a:r>
          </a:p>
        </p:txBody>
      </p:sp>
      <p:sp>
        <p:nvSpPr>
          <p:cNvPr id="105" name="Скругленный прямоугольник 104"/>
          <p:cNvSpPr/>
          <p:nvPr/>
        </p:nvSpPr>
        <p:spPr>
          <a:xfrm>
            <a:off x="5976928" y="3788532"/>
            <a:ext cx="4202528" cy="555887"/>
          </a:xfrm>
          <a:prstGeom prst="roundRect">
            <a:avLst/>
          </a:prstGeom>
          <a:gradFill flip="none" rotWithShape="1">
            <a:gsLst>
              <a:gs pos="70000">
                <a:srgbClr val="92D050">
                  <a:alpha val="30000"/>
                </a:srgbClr>
              </a:gs>
              <a:gs pos="100000">
                <a:schemeClr val="accent6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Интерактивная версия. </a:t>
            </a:r>
            <a:r>
              <a:rPr lang="ru-RU" b="1" dirty="0" smtClean="0">
                <a:solidFill>
                  <a:schemeClr val="tx2"/>
                </a:solidFill>
              </a:rPr>
              <a:t>Оценка навыков креативного мышления.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6425199" y="2276375"/>
            <a:ext cx="3775550" cy="1159627"/>
          </a:xfrm>
          <a:prstGeom prst="roundRect">
            <a:avLst/>
          </a:prstGeom>
          <a:solidFill>
            <a:srgbClr val="C8E1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Оценка умения разрешать проблемы и проблемные ситуации. Отдельные задания межпредметного характера.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3457870" y="5938309"/>
            <a:ext cx="6871009" cy="653588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TextBox 107"/>
          <p:cNvSpPr txBox="1"/>
          <p:nvPr/>
        </p:nvSpPr>
        <p:spPr>
          <a:xfrm>
            <a:off x="2126542" y="6078659"/>
            <a:ext cx="68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F5597"/>
                </a:solidFill>
              </a:rPr>
              <a:t>20</a:t>
            </a:r>
            <a:r>
              <a:rPr lang="ru-RU" b="1" dirty="0" smtClean="0">
                <a:solidFill>
                  <a:srgbClr val="2F5597"/>
                </a:solidFill>
              </a:rPr>
              <a:t>21</a:t>
            </a:r>
            <a:endParaRPr lang="ru-RU" b="1" dirty="0">
              <a:solidFill>
                <a:srgbClr val="2F5597"/>
              </a:solidFill>
            </a:endParaRPr>
          </a:p>
        </p:txBody>
      </p:sp>
      <p:sp>
        <p:nvSpPr>
          <p:cNvPr id="109" name="Скругленный прямоугольник 108"/>
          <p:cNvSpPr/>
          <p:nvPr/>
        </p:nvSpPr>
        <p:spPr>
          <a:xfrm>
            <a:off x="6143116" y="5962723"/>
            <a:ext cx="4060466" cy="573151"/>
          </a:xfrm>
          <a:prstGeom prst="roundRect">
            <a:avLst/>
          </a:prstGeom>
          <a:gradFill flip="none" rotWithShape="1">
            <a:gsLst>
              <a:gs pos="70000">
                <a:srgbClr val="92D050">
                  <a:alpha val="30000"/>
                </a:srgbClr>
              </a:gs>
              <a:gs pos="100000">
                <a:schemeClr val="accent6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Оценка навыков креативного мышления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10" name="Скругленный прямоугольник 109"/>
          <p:cNvSpPr/>
          <p:nvPr/>
        </p:nvSpPr>
        <p:spPr>
          <a:xfrm>
            <a:off x="3627337" y="5978617"/>
            <a:ext cx="1995601" cy="5572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Математическая  грамотность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11" name="Скругленный прямоугольник 110"/>
          <p:cNvSpPr/>
          <p:nvPr/>
        </p:nvSpPr>
        <p:spPr>
          <a:xfrm>
            <a:off x="3516040" y="5322070"/>
            <a:ext cx="2315958" cy="5267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Естественнонаучная грамотность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71" name="Изображение 70" descr="Screenshot 2019-08-20 at 15.51.2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58" y="0"/>
            <a:ext cx="862077" cy="493081"/>
          </a:xfrm>
          <a:prstGeom prst="rect">
            <a:avLst/>
          </a:prstGeom>
        </p:spPr>
      </p:pic>
      <p:pic>
        <p:nvPicPr>
          <p:cNvPr id="59" name="Изображение 58" descr="Screenshot 2019-08-28 at 20.28.21.png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9630">
            <a:off x="10865017" y="3285082"/>
            <a:ext cx="1091081" cy="2811633"/>
          </a:xfrm>
          <a:prstGeom prst="rect">
            <a:avLst/>
          </a:prstGeom>
        </p:spPr>
      </p:pic>
      <p:pic>
        <p:nvPicPr>
          <p:cNvPr id="2" name="Изображение 1" descr="Screenshot 2019-08-28 at 20.30.30.png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183">
            <a:off x="551330" y="1002927"/>
            <a:ext cx="1346200" cy="2984500"/>
          </a:xfrm>
          <a:prstGeom prst="rect">
            <a:avLst/>
          </a:prstGeom>
        </p:spPr>
      </p:pic>
      <p:sp>
        <p:nvSpPr>
          <p:cNvPr id="6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15323" y="6353311"/>
            <a:ext cx="2743200" cy="365125"/>
          </a:xfrm>
        </p:spPr>
        <p:txBody>
          <a:bodyPr/>
          <a:lstStyle/>
          <a:p>
            <a:r>
              <a:rPr lang="ru-RU" dirty="0" smtClean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73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xmlns="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xmlns="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xmlns="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xmlns="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xmlns="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xmlns="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xmlns="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xmlns="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xmlns="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xmlns="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xmlns="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xmlns="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xmlns="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xmlns="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315303" y="6651116"/>
            <a:ext cx="2313597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graphicFrame>
        <p:nvGraphicFramePr>
          <p:cNvPr id="55" name="Диаграмма 54"/>
          <p:cNvGraphicFramePr>
            <a:graphicFrameLocks/>
          </p:cNvGraphicFramePr>
          <p:nvPr>
            <p:extLst/>
          </p:nvPr>
        </p:nvGraphicFramePr>
        <p:xfrm>
          <a:off x="1595320" y="1400043"/>
          <a:ext cx="8201522" cy="5433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8" name="Прямоугольник 47"/>
          <p:cNvSpPr/>
          <p:nvPr/>
        </p:nvSpPr>
        <p:spPr>
          <a:xfrm>
            <a:off x="3191288" y="2146575"/>
            <a:ext cx="27433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Креативное </a:t>
            </a:r>
          </a:p>
          <a:p>
            <a:pPr lvl="0" algn="ct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Мышление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Разрешение  </a:t>
            </a:r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проблем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Глобальные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компетенции 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5861604" y="2713521"/>
            <a:ext cx="1611339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Читательская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грамотность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2009, 2018, 2027</a:t>
            </a:r>
          </a:p>
        </p:txBody>
      </p:sp>
      <p:sp>
        <p:nvSpPr>
          <p:cNvPr id="54" name="Стрелка: пятиугольник 27">
            <a:extLst>
              <a:ext uri="{FF2B5EF4-FFF2-40B4-BE49-F238E27FC236}">
                <a16:creationId xmlns:a16="http://schemas.microsoft.com/office/drawing/2014/main" xmlns="" id="{39050F66-3963-498A-9692-341E39573DA0}"/>
              </a:ext>
            </a:extLst>
          </p:cNvPr>
          <p:cNvSpPr/>
          <p:nvPr/>
        </p:nvSpPr>
        <p:spPr>
          <a:xfrm>
            <a:off x="897349" y="1770009"/>
            <a:ext cx="3110608" cy="943512"/>
          </a:xfrm>
          <a:prstGeom prst="homePlate">
            <a:avLst>
              <a:gd name="adj" fmla="val 28766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Ведущий компонент в </a:t>
            </a:r>
            <a:r>
              <a:rPr lang="ru-RU" sz="12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2021 г. </a:t>
            </a:r>
            <a:endParaRPr lang="ru-RU" sz="1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3" name="Стрелка: пятиугольник 27">
            <a:extLst>
              <a:ext uri="{FF2B5EF4-FFF2-40B4-BE49-F238E27FC236}">
                <a16:creationId xmlns:a16="http://schemas.microsoft.com/office/drawing/2014/main" xmlns="" id="{39050F66-3963-498A-9692-341E39573DA0}"/>
              </a:ext>
            </a:extLst>
          </p:cNvPr>
          <p:cNvSpPr/>
          <p:nvPr/>
        </p:nvSpPr>
        <p:spPr>
          <a:xfrm>
            <a:off x="771894" y="4388947"/>
            <a:ext cx="2778752" cy="943512"/>
          </a:xfrm>
          <a:prstGeom prst="homePlate">
            <a:avLst>
              <a:gd name="adj" fmla="val 28766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Ведущий компонент в </a:t>
            </a:r>
            <a:r>
              <a:rPr lang="ru-RU" sz="12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2024 г.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Участвуют сегодняшние </a:t>
            </a:r>
            <a:r>
              <a:rPr lang="ru-RU" sz="12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пятиклассники</a:t>
            </a:r>
          </a:p>
        </p:txBody>
      </p:sp>
      <p:sp>
        <p:nvSpPr>
          <p:cNvPr id="49" name="Стрелка: пятиугольник 27">
            <a:extLst>
              <a:ext uri="{FF2B5EF4-FFF2-40B4-BE49-F238E27FC236}">
                <a16:creationId xmlns:a16="http://schemas.microsoft.com/office/drawing/2014/main" xmlns="" id="{39050F66-3963-498A-9692-341E39573DA0}"/>
              </a:ext>
            </a:extLst>
          </p:cNvPr>
          <p:cNvSpPr/>
          <p:nvPr/>
        </p:nvSpPr>
        <p:spPr>
          <a:xfrm flipH="1">
            <a:off x="7998249" y="3939779"/>
            <a:ext cx="3335544" cy="943512"/>
          </a:xfrm>
          <a:prstGeom prst="homePlate">
            <a:avLst>
              <a:gd name="adj" fmla="val 28766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Ведущий компонент в</a:t>
            </a:r>
            <a:r>
              <a:rPr lang="ru-RU" sz="12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2021 </a:t>
            </a:r>
            <a:r>
              <a:rPr lang="ru-RU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г. Участвуют сегодняшние </a:t>
            </a:r>
            <a:r>
              <a:rPr lang="ru-RU" sz="12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восьмиклассники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2971847" y="4075194"/>
            <a:ext cx="27183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Естественно–научная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грамотность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2006, 2015, 2024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40720" y="4042203"/>
            <a:ext cx="1797465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Математическая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грамотность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2003, 2012, 2021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58204" y="5370885"/>
            <a:ext cx="2011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Финансовая</a:t>
            </a:r>
          </a:p>
          <a:p>
            <a:pPr lvl="0"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грамотность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285991"/>
            <a:ext cx="2743200" cy="365125"/>
          </a:xfrm>
        </p:spPr>
        <p:txBody>
          <a:bodyPr/>
          <a:lstStyle/>
          <a:p>
            <a:r>
              <a:rPr lang="ru-RU" dirty="0" smtClean="0"/>
              <a:t>14</a:t>
            </a:r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xmlns="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xmlns="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xmlns="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xmlns="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xmlns="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xmlns="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xmlns="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3">
              <a:extLst>
                <a:ext uri="{FF2B5EF4-FFF2-40B4-BE49-F238E27FC236}">
                  <a16:creationId xmlns:a16="http://schemas.microsoft.com/office/drawing/2014/main" xmlns="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xmlns="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2" name="Freeform 15">
              <a:extLst>
                <a:ext uri="{FF2B5EF4-FFF2-40B4-BE49-F238E27FC236}">
                  <a16:creationId xmlns:a16="http://schemas.microsoft.com/office/drawing/2014/main" xmlns="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xmlns="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xmlns="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8">
              <a:extLst>
                <a:ext uri="{FF2B5EF4-FFF2-40B4-BE49-F238E27FC236}">
                  <a16:creationId xmlns:a16="http://schemas.microsoft.com/office/drawing/2014/main" xmlns="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6" name="Freeform 19">
              <a:extLst>
                <a:ext uri="{FF2B5EF4-FFF2-40B4-BE49-F238E27FC236}">
                  <a16:creationId xmlns:a16="http://schemas.microsoft.com/office/drawing/2014/main" xmlns="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xmlns="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xmlns="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7">
              <a:extLst>
                <a:ext uri="{FF2B5EF4-FFF2-40B4-BE49-F238E27FC236}">
                  <a16:creationId xmlns:a16="http://schemas.microsoft.com/office/drawing/2014/main" xmlns="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xmlns="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xmlns="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xmlns="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xmlns="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2">
              <a:extLst>
                <a:ext uri="{FF2B5EF4-FFF2-40B4-BE49-F238E27FC236}">
                  <a16:creationId xmlns:a16="http://schemas.microsoft.com/office/drawing/2014/main" xmlns="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3">
              <a:extLst>
                <a:ext uri="{FF2B5EF4-FFF2-40B4-BE49-F238E27FC236}">
                  <a16:creationId xmlns:a16="http://schemas.microsoft.com/office/drawing/2014/main" xmlns="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4">
              <a:extLst>
                <a:ext uri="{FF2B5EF4-FFF2-40B4-BE49-F238E27FC236}">
                  <a16:creationId xmlns:a16="http://schemas.microsoft.com/office/drawing/2014/main" xmlns="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xmlns="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8" name="Freeform 16">
              <a:extLst>
                <a:ext uri="{FF2B5EF4-FFF2-40B4-BE49-F238E27FC236}">
                  <a16:creationId xmlns:a16="http://schemas.microsoft.com/office/drawing/2014/main" xmlns="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9" name="Freeform 17">
              <a:extLst>
                <a:ext uri="{FF2B5EF4-FFF2-40B4-BE49-F238E27FC236}">
                  <a16:creationId xmlns:a16="http://schemas.microsoft.com/office/drawing/2014/main" xmlns="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0" name="Freeform 18">
              <a:extLst>
                <a:ext uri="{FF2B5EF4-FFF2-40B4-BE49-F238E27FC236}">
                  <a16:creationId xmlns:a16="http://schemas.microsoft.com/office/drawing/2014/main" xmlns="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1" name="Freeform 19">
              <a:extLst>
                <a:ext uri="{FF2B5EF4-FFF2-40B4-BE49-F238E27FC236}">
                  <a16:creationId xmlns:a16="http://schemas.microsoft.com/office/drawing/2014/main" xmlns="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83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4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5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6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7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8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9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2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4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5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6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9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9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0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1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2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3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4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5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6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7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9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0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1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112" name="Прямоугольник 111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13" name="TextBox 112"/>
          <p:cNvSpPr txBox="1"/>
          <p:nvPr/>
        </p:nvSpPr>
        <p:spPr>
          <a:xfrm>
            <a:off x="217408" y="157006"/>
            <a:ext cx="9853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ИЗМЕРИТЕЛЬНЫХ МАТЕРИАЛОВ </a:t>
            </a:r>
            <a:r>
              <a:rPr lang="en-US" sz="24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</a:t>
            </a:r>
            <a:endParaRPr lang="ru-RU" sz="24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4" name="Прямая соединительная линия 113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116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7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8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9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0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1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2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3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4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5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6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7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8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9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0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511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pSp>
        <p:nvGrpSpPr>
          <p:cNvPr id="43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44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5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6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7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8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9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0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1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2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3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4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5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6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7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8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60" name="Rectangle 2"/>
          <p:cNvSpPr>
            <a:spLocks noChangeArrowheads="1"/>
          </p:cNvSpPr>
          <p:nvPr/>
        </p:nvSpPr>
        <p:spPr bwMode="auto">
          <a:xfrm>
            <a:off x="-203640" y="-11486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400" dirty="0">
              <a:solidFill>
                <a:srgbClr val="002060"/>
              </a:solidFill>
            </a:endParaRPr>
          </a:p>
        </p:txBody>
      </p:sp>
      <p:cxnSp>
        <p:nvCxnSpPr>
          <p:cNvPr id="114" name="Прямая соединительная линия 113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Прямоугольник 168"/>
          <p:cNvSpPr/>
          <p:nvPr/>
        </p:nvSpPr>
        <p:spPr>
          <a:xfrm>
            <a:off x="6354266" y="6594766"/>
            <a:ext cx="5048876" cy="263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/>
          <p:cNvSpPr/>
          <p:nvPr/>
        </p:nvSpPr>
        <p:spPr>
          <a:xfrm>
            <a:off x="186357" y="6566098"/>
            <a:ext cx="18437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© АО «Издательство «Просвещение», 2019</a:t>
            </a:r>
            <a:endParaRPr lang="ru-RU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" name="Рисунок 60" descr="l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4835" y="6781400"/>
            <a:ext cx="12192000" cy="70136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470886" y="91388"/>
            <a:ext cx="6109775" cy="431493"/>
          </a:xfrm>
          <a:prstGeom prst="rect">
            <a:avLst/>
          </a:prstGeom>
          <a:noFill/>
        </p:spPr>
        <p:txBody>
          <a:bodyPr wrap="square" tIns="7680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ФУНКЦИОНАЛЬНАЯ ГРАМОТНОСТЬ В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4741458" y="14394005"/>
            <a:ext cx="74509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600" dirty="0" smtClean="0"/>
              <a:t>Здесь и далее использованы данные международных сравнительных исследований под </a:t>
            </a:r>
            <a:r>
              <a:rPr lang="ru-RU" sz="1600" dirty="0"/>
              <a:t>рук. </a:t>
            </a:r>
            <a:r>
              <a:rPr lang="ru-RU" sz="1600" dirty="0" smtClean="0"/>
              <a:t>Г.С. Ковалёвой</a:t>
            </a:r>
            <a:endParaRPr lang="ru-RU" sz="1600" dirty="0"/>
          </a:p>
        </p:txBody>
      </p:sp>
      <p:sp>
        <p:nvSpPr>
          <p:cNvPr id="97" name="Скругленный прямоугольник 96"/>
          <p:cNvSpPr/>
          <p:nvPr/>
        </p:nvSpPr>
        <p:spPr>
          <a:xfrm>
            <a:off x="0" y="672261"/>
            <a:ext cx="12192000" cy="971045"/>
          </a:xfrm>
          <a:prstGeom prst="round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2F5597"/>
                </a:solidFill>
              </a:rPr>
              <a:t>Читательская грамотность - </a:t>
            </a:r>
            <a:r>
              <a:rPr lang="ru-RU" b="1" dirty="0">
                <a:solidFill>
                  <a:srgbClr val="BA1717"/>
                </a:solidFill>
              </a:rPr>
              <a:t>способность</a:t>
            </a:r>
            <a:r>
              <a:rPr lang="ru-RU" dirty="0">
                <a:solidFill>
                  <a:srgbClr val="2F5597"/>
                </a:solidFill>
              </a:rPr>
              <a:t> человека </a:t>
            </a:r>
            <a:r>
              <a:rPr lang="ru-RU" b="1" dirty="0">
                <a:solidFill>
                  <a:srgbClr val="2F5597"/>
                </a:solidFill>
              </a:rPr>
              <a:t>понимать и использовать письменные тексты, размышлять о них и заниматься чтением</a:t>
            </a:r>
            <a:r>
              <a:rPr lang="ru-RU" dirty="0">
                <a:solidFill>
                  <a:srgbClr val="2F5597"/>
                </a:solidFill>
              </a:rPr>
              <a:t> для того, чтобы достигать своих </a:t>
            </a:r>
            <a:r>
              <a:rPr lang="ru-RU" dirty="0" err="1">
                <a:solidFill>
                  <a:srgbClr val="2F5597"/>
                </a:solidFill>
              </a:rPr>
              <a:t>целеи</a:t>
            </a:r>
            <a:r>
              <a:rPr lang="ru-RU" dirty="0">
                <a:solidFill>
                  <a:srgbClr val="2F5597"/>
                </a:solidFill>
              </a:rPr>
              <a:t>̆, расширять свои знания и возможности, участвовать в </a:t>
            </a:r>
            <a:r>
              <a:rPr lang="ru-RU" dirty="0" err="1">
                <a:solidFill>
                  <a:srgbClr val="2F5597"/>
                </a:solidFill>
              </a:rPr>
              <a:t>социальнои</a:t>
            </a:r>
            <a:r>
              <a:rPr lang="ru-RU" dirty="0">
                <a:solidFill>
                  <a:srgbClr val="2F5597"/>
                </a:solidFill>
              </a:rPr>
              <a:t>̆ жизни. </a:t>
            </a:r>
          </a:p>
        </p:txBody>
      </p:sp>
      <p:sp>
        <p:nvSpPr>
          <p:cNvPr id="98" name="Скругленный прямоугольник 97"/>
          <p:cNvSpPr/>
          <p:nvPr/>
        </p:nvSpPr>
        <p:spPr>
          <a:xfrm>
            <a:off x="0" y="1811372"/>
            <a:ext cx="12192000" cy="15872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2F5597"/>
                </a:solidFill>
              </a:rPr>
              <a:t>Математическая  грамотность - </a:t>
            </a:r>
            <a:r>
              <a:rPr lang="ru-RU" b="1" dirty="0">
                <a:solidFill>
                  <a:srgbClr val="BA1717"/>
                </a:solidFill>
              </a:rPr>
              <a:t>способность</a:t>
            </a:r>
            <a:r>
              <a:rPr lang="ru-RU" dirty="0">
                <a:solidFill>
                  <a:srgbClr val="2F5597"/>
                </a:solidFill>
              </a:rPr>
              <a:t> индивидуума </a:t>
            </a:r>
            <a:r>
              <a:rPr lang="ru-RU" b="1" dirty="0">
                <a:solidFill>
                  <a:srgbClr val="2F5597"/>
                </a:solidFill>
              </a:rPr>
              <a:t>формулировать, применять и интерпретировать математику в разнообразных контекстах</a:t>
            </a:r>
            <a:r>
              <a:rPr lang="ru-RU" dirty="0">
                <a:solidFill>
                  <a:srgbClr val="2F5597"/>
                </a:solidFill>
              </a:rPr>
              <a:t>. Она включает математические рассуждения, использование математических понятий, процедур, фактов и инструментов, чтобы описать, объяснить и предсказать явления. Она помогает людям понять роль математики в мире, высказывать хорошо обоснованные суждения и принимать решения, которые должны принимать конструктивные, активные и размышляющие граждане. </a:t>
            </a:r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0" y="3622741"/>
            <a:ext cx="12192000" cy="16806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2F5597"/>
                </a:solidFill>
              </a:rPr>
              <a:t>Естественнонаучная грамотность - </a:t>
            </a:r>
            <a:r>
              <a:rPr lang="ru-RU" b="1" dirty="0">
                <a:solidFill>
                  <a:srgbClr val="BA1717"/>
                </a:solidFill>
              </a:rPr>
              <a:t>способность</a:t>
            </a:r>
            <a:r>
              <a:rPr lang="ru-RU" dirty="0">
                <a:solidFill>
                  <a:srgbClr val="2F5597"/>
                </a:solidFill>
              </a:rPr>
              <a:t> человека </a:t>
            </a:r>
            <a:r>
              <a:rPr lang="ru-RU" b="1" dirty="0">
                <a:solidFill>
                  <a:srgbClr val="2F5597"/>
                </a:solidFill>
              </a:rPr>
              <a:t>занимать активную гражданскую позицию по вопросам, связанным с естественными науками</a:t>
            </a:r>
            <a:r>
              <a:rPr lang="ru-RU" dirty="0">
                <a:solidFill>
                  <a:srgbClr val="2F5597"/>
                </a:solidFill>
              </a:rPr>
              <a:t>, и его готовность интересоваться естественнонаучными идеями. Естественнонаучно </a:t>
            </a:r>
            <a:r>
              <a:rPr lang="ru-RU" dirty="0" err="1">
                <a:solidFill>
                  <a:srgbClr val="2F5597"/>
                </a:solidFill>
              </a:rPr>
              <a:t>грамотныи</a:t>
            </a:r>
            <a:r>
              <a:rPr lang="ru-RU" dirty="0">
                <a:solidFill>
                  <a:srgbClr val="2F5597"/>
                </a:solidFill>
              </a:rPr>
              <a:t>̆ человек стремится участвовать в </a:t>
            </a:r>
            <a:r>
              <a:rPr lang="ru-RU" b="1" dirty="0">
                <a:solidFill>
                  <a:srgbClr val="2F5597"/>
                </a:solidFill>
              </a:rPr>
              <a:t>аргументированном обсуждении проблем</a:t>
            </a:r>
            <a:r>
              <a:rPr lang="ru-RU" dirty="0">
                <a:solidFill>
                  <a:srgbClr val="2F5597"/>
                </a:solidFill>
              </a:rPr>
              <a:t>, относящихся к естественным наукам и технологиям, что требует от него следующих </a:t>
            </a:r>
            <a:r>
              <a:rPr lang="ru-RU" b="1" dirty="0" err="1">
                <a:solidFill>
                  <a:srgbClr val="2F5597"/>
                </a:solidFill>
              </a:rPr>
              <a:t>компетентностеи</a:t>
            </a:r>
            <a:r>
              <a:rPr lang="ru-RU" b="1" dirty="0">
                <a:solidFill>
                  <a:srgbClr val="2F5597"/>
                </a:solidFill>
              </a:rPr>
              <a:t>̆: научно объяснять явления, оценивать и планировать научные исследования, научно интерпретировать данные и доказательства</a:t>
            </a:r>
            <a:r>
              <a:rPr lang="ru-RU" dirty="0">
                <a:solidFill>
                  <a:srgbClr val="2F5597"/>
                </a:solidFill>
              </a:rPr>
              <a:t>. </a:t>
            </a:r>
          </a:p>
        </p:txBody>
      </p:sp>
      <p:sp>
        <p:nvSpPr>
          <p:cNvPr id="102" name="Скругленный прямоугольник 101"/>
          <p:cNvSpPr/>
          <p:nvPr/>
        </p:nvSpPr>
        <p:spPr>
          <a:xfrm>
            <a:off x="0" y="5490135"/>
            <a:ext cx="12191999" cy="1139109"/>
          </a:xfrm>
          <a:prstGeom prst="roundRect">
            <a:avLst/>
          </a:prstGeom>
          <a:solidFill>
            <a:srgbClr val="7030A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2F5597"/>
                </a:solidFill>
              </a:rPr>
              <a:t>Финансовая  грамотность - </a:t>
            </a:r>
            <a:r>
              <a:rPr lang="ru-RU" b="1" dirty="0">
                <a:solidFill>
                  <a:srgbClr val="C00000"/>
                </a:solidFill>
              </a:rPr>
              <a:t>знание</a:t>
            </a:r>
            <a:r>
              <a:rPr lang="ru-RU" dirty="0">
                <a:solidFill>
                  <a:srgbClr val="2F5597"/>
                </a:solidFill>
              </a:rPr>
              <a:t> и </a:t>
            </a:r>
            <a:r>
              <a:rPr lang="ru-RU" b="1" dirty="0">
                <a:solidFill>
                  <a:srgbClr val="C00000"/>
                </a:solidFill>
              </a:rPr>
              <a:t>понимание</a:t>
            </a:r>
            <a:r>
              <a:rPr lang="ru-RU" dirty="0">
                <a:solidFill>
                  <a:srgbClr val="2F5597"/>
                </a:solidFill>
              </a:rPr>
              <a:t> финансовых терминов, понятий и финансовых рисков, а также навыки, </a:t>
            </a:r>
            <a:r>
              <a:rPr lang="ru-RU" b="1" dirty="0">
                <a:solidFill>
                  <a:srgbClr val="C00000"/>
                </a:solidFill>
              </a:rPr>
              <a:t>мотивация</a:t>
            </a:r>
            <a:r>
              <a:rPr lang="ru-RU" dirty="0" smtClean="0">
                <a:solidFill>
                  <a:srgbClr val="2F5597"/>
                </a:solidFill>
              </a:rPr>
              <a:t> </a:t>
            </a:r>
            <a:r>
              <a:rPr lang="ru-RU" dirty="0">
                <a:solidFill>
                  <a:srgbClr val="2F5597"/>
                </a:solidFill>
              </a:rPr>
              <a:t>и </a:t>
            </a:r>
            <a:r>
              <a:rPr lang="ru-RU" b="1" dirty="0">
                <a:solidFill>
                  <a:srgbClr val="C00000"/>
                </a:solidFill>
              </a:rPr>
              <a:t>уверенность</a:t>
            </a:r>
            <a:r>
              <a:rPr lang="ru-RU" dirty="0">
                <a:solidFill>
                  <a:srgbClr val="2F5597"/>
                </a:solidFill>
              </a:rPr>
              <a:t>, необходимые для принятии эффективных решений в разнообразных финансовых ситуациях, способствующих улучшению финансового благополучия личности и общества, а также возможности участия в </a:t>
            </a:r>
            <a:r>
              <a:rPr lang="ru-RU" dirty="0" err="1">
                <a:solidFill>
                  <a:srgbClr val="2F5597"/>
                </a:solidFill>
              </a:rPr>
              <a:t>экономическои</a:t>
            </a:r>
            <a:r>
              <a:rPr lang="ru-RU" dirty="0">
                <a:solidFill>
                  <a:srgbClr val="2F5597"/>
                </a:solidFill>
              </a:rPr>
              <a:t>̆ жизни. </a:t>
            </a:r>
          </a:p>
        </p:txBody>
      </p:sp>
      <p:pic>
        <p:nvPicPr>
          <p:cNvPr id="71" name="Изображение 70" descr="Screenshot 2019-08-20 at 15.51.2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933" y="0"/>
            <a:ext cx="862077" cy="493081"/>
          </a:xfrm>
          <a:prstGeom prst="rect">
            <a:avLst/>
          </a:prstGeom>
        </p:spPr>
      </p:pic>
      <p:sp>
        <p:nvSpPr>
          <p:cNvPr id="3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285991"/>
            <a:ext cx="2743200" cy="365125"/>
          </a:xfrm>
        </p:spPr>
        <p:txBody>
          <a:bodyPr/>
          <a:lstStyle/>
          <a:p>
            <a:r>
              <a:rPr lang="ru-RU" dirty="0" smtClean="0"/>
              <a:t>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322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8702" y="3506338"/>
            <a:ext cx="6697625" cy="2238141"/>
          </a:xfrm>
          <a:solidFill>
            <a:srgbClr val="D7E6F1"/>
          </a:solidFill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1800" b="1" spc="-40" dirty="0" smtClean="0">
                <a:solidFill>
                  <a:srgbClr val="00009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8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«Обладают ли учащиеся 15- летнего возраста, получившие обязательное общее образование, знаниями и умениями, необходимыми им для полноценного функционирования в современном обществе, т.е. для решения широкого диапазона задач в различных сферах человеческой деятельности, общения и социальных </a:t>
            </a:r>
            <a:r>
              <a:rPr lang="ru-RU" sz="18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отношений?»</a:t>
            </a:r>
            <a:endParaRPr lang="ru-RU" sz="18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-16112"/>
            <a:ext cx="12192000" cy="6874112"/>
            <a:chOff x="0" y="-16112"/>
            <a:chExt cx="12192000" cy="6874112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307225" y="897212"/>
              <a:ext cx="11596289" cy="5530478"/>
              <a:chOff x="757260" y="867612"/>
              <a:chExt cx="11169277" cy="5530478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9003" y="5232676"/>
                <a:ext cx="768622" cy="768622"/>
              </a:xfrm>
              <a:prstGeom prst="rect">
                <a:avLst/>
              </a:prstGeom>
              <a:noFill/>
            </p:spPr>
          </p:pic>
          <p:grpSp>
            <p:nvGrpSpPr>
              <p:cNvPr id="29" name="Группа 28"/>
              <p:cNvGrpSpPr/>
              <p:nvPr/>
            </p:nvGrpSpPr>
            <p:grpSpPr>
              <a:xfrm>
                <a:off x="757260" y="867612"/>
                <a:ext cx="11169277" cy="5530478"/>
                <a:chOff x="757703" y="897632"/>
                <a:chExt cx="11169277" cy="5530478"/>
              </a:xfrm>
            </p:grpSpPr>
            <p:pic>
              <p:nvPicPr>
                <p:cNvPr id="31" name="Рисунок 30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866080">
                  <a:off x="1503224" y="5739009"/>
                  <a:ext cx="697709" cy="6472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2" name="Рисунок 31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94702" y="2920916"/>
                  <a:ext cx="532278" cy="53227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Рисунок 32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92783">
                  <a:off x="1176340" y="4533786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Рисунок 33"/>
                <p:cNvPicPr>
                  <a:picLocks noChangeAspect="1"/>
                </p:cNvPicPr>
                <p:nvPr/>
              </p:nvPicPr>
              <p:blipFill>
                <a:blip r:embed="rId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725895">
                  <a:off x="1832167" y="3929537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5" name="Рисунок 34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32952" y="1645577"/>
                  <a:ext cx="816273" cy="8162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" name="Рисунок 35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23698" y="3523620"/>
                  <a:ext cx="588719" cy="5887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" name="Рисунок 36"/>
                <p:cNvPicPr>
                  <a:picLocks noChangeAspect="1"/>
                </p:cNvPicPr>
                <p:nvPr/>
              </p:nvPicPr>
              <p:blipFill>
                <a:blip r:embed="rId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810854">
                  <a:off x="11154610" y="897632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Рисунок 37"/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6457" y="5592813"/>
                  <a:ext cx="397563" cy="3975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9" name="Рисунок 38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6328" y="6184064"/>
                  <a:ext cx="244046" cy="2440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0" name="Рисунок 39"/>
                <p:cNvPicPr>
                  <a:picLocks noChangeAspect="1"/>
                </p:cNvPicPr>
                <p:nvPr/>
              </p:nvPicPr>
              <p:blipFill>
                <a:blip r:embed="rId12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37381" y="3267718"/>
                  <a:ext cx="234212" cy="2342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" name="Рисунок 40"/>
                <p:cNvPicPr>
                  <a:picLocks noChangeAspect="1"/>
                </p:cNvPicPr>
                <p:nvPr/>
              </p:nvPicPr>
              <p:blipFill>
                <a:blip r:embed="rId1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356404">
                  <a:off x="10908331" y="2744244"/>
                  <a:ext cx="480250" cy="48025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2" name="Рисунок 41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44958">
                  <a:off x="11429430" y="2153221"/>
                  <a:ext cx="389465" cy="38946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3" name="Рисунок 42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757703" y="4647746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4" name="Рисунок 43"/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53322" y="904889"/>
                  <a:ext cx="376145" cy="37614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5" name="Рисунок 44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2538039" y="4734461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6" name="Рисунок 45"/>
                <p:cNvPicPr>
                  <a:picLocks noChangeAspect="1"/>
                </p:cNvPicPr>
                <p:nvPr/>
              </p:nvPicPr>
              <p:blipFill>
                <a:blip r:embed="rId1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1280" y="3910610"/>
                  <a:ext cx="406232" cy="406232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7" name="Прямоугольник 6"/>
            <p:cNvSpPr/>
            <p:nvPr/>
          </p:nvSpPr>
          <p:spPr>
            <a:xfrm>
              <a:off x="10263704" y="6542503"/>
              <a:ext cx="1843774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© АО «Издательство «Просвещение», 2019</a:t>
              </a:r>
              <a:endParaRPr lang="ru-RU" sz="7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 flipH="1">
              <a:off x="2639616" y="-16112"/>
              <a:ext cx="9552384" cy="59790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9999">
                  <a:srgbClr val="E4F0F4"/>
                </a:gs>
                <a:gs pos="70000">
                  <a:srgbClr val="C0E1F6"/>
                </a:gs>
                <a:gs pos="100000">
                  <a:srgbClr val="AAF4F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 descr="line.jp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6787864"/>
              <a:ext cx="12192000" cy="70136"/>
            </a:xfrm>
            <a:prstGeom prst="rect">
              <a:avLst/>
            </a:prstGeom>
          </p:spPr>
        </p:pic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581797"/>
              <a:ext cx="12122331" cy="1679"/>
            </a:xfrm>
            <a:prstGeom prst="line">
              <a:avLst/>
            </a:prstGeom>
            <a:ln w="34925"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Группа 11"/>
            <p:cNvGrpSpPr/>
            <p:nvPr/>
          </p:nvGrpSpPr>
          <p:grpSpPr>
            <a:xfrm>
              <a:off x="10655689" y="53094"/>
              <a:ext cx="1159482" cy="400919"/>
              <a:chOff x="338369" y="163286"/>
              <a:chExt cx="1440066" cy="497938"/>
            </a:xfrm>
          </p:grpSpPr>
          <p:sp>
            <p:nvSpPr>
              <p:cNvPr id="13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4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6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7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8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9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0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2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4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6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7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</p:grpSp>
      </p:grpSp>
      <p:pic>
        <p:nvPicPr>
          <p:cNvPr id="48" name="Изображение 47" descr="Screenshot 2019-08-20 at 15.51.27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88" y="0"/>
            <a:ext cx="926492" cy="536705"/>
          </a:xfrm>
          <a:prstGeom prst="rect">
            <a:avLst/>
          </a:prstGeom>
        </p:spPr>
      </p:pic>
      <p:pic>
        <p:nvPicPr>
          <p:cNvPr id="53" name="Изображение 52" descr="Screenshot 2019-08-26 at 15.34.00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9" y="740927"/>
            <a:ext cx="5275693" cy="259860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301992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68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2639616" y="-6064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7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6" name="Заголовок 1"/>
          <p:cNvSpPr txBox="1">
            <a:spLocks/>
          </p:cNvSpPr>
          <p:nvPr/>
        </p:nvSpPr>
        <p:spPr>
          <a:xfrm>
            <a:off x="936710" y="135374"/>
            <a:ext cx="9002014" cy="388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МОДЕЛИ ГРАМОТНОСТИ</a:t>
            </a:r>
            <a:endParaRPr lang="ru-RU" sz="2000" b="1" dirty="0">
              <a:solidFill>
                <a:srgbClr val="2F5597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328001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17</a:t>
            </a:fld>
            <a:endParaRPr lang="ru-RU" dirty="0"/>
          </a:p>
        </p:txBody>
      </p:sp>
      <p:grpSp>
        <p:nvGrpSpPr>
          <p:cNvPr id="87" name="Группа 86"/>
          <p:cNvGrpSpPr/>
          <p:nvPr/>
        </p:nvGrpSpPr>
        <p:grpSpPr>
          <a:xfrm>
            <a:off x="-642471" y="717176"/>
            <a:ext cx="13288639" cy="6144963"/>
            <a:chOff x="0" y="932494"/>
            <a:chExt cx="12192000" cy="5925506"/>
          </a:xfrm>
        </p:grpSpPr>
        <p:grpSp>
          <p:nvGrpSpPr>
            <p:cNvPr id="88" name="Группа 87"/>
            <p:cNvGrpSpPr/>
            <p:nvPr/>
          </p:nvGrpSpPr>
          <p:grpSpPr>
            <a:xfrm>
              <a:off x="690014" y="932494"/>
              <a:ext cx="10972553" cy="5766781"/>
              <a:chOff x="1125953" y="902894"/>
              <a:chExt cx="10568504" cy="5766781"/>
            </a:xfrm>
          </p:grpSpPr>
          <p:pic>
            <p:nvPicPr>
              <p:cNvPr id="90" name="Рисунок 27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0624" y="5690594"/>
                <a:ext cx="768622" cy="768622"/>
              </a:xfrm>
              <a:prstGeom prst="rect">
                <a:avLst/>
              </a:prstGeom>
              <a:noFill/>
            </p:spPr>
          </p:pic>
          <p:grpSp>
            <p:nvGrpSpPr>
              <p:cNvPr id="91" name="Группа 90"/>
              <p:cNvGrpSpPr/>
              <p:nvPr/>
            </p:nvGrpSpPr>
            <p:grpSpPr>
              <a:xfrm>
                <a:off x="1125953" y="902894"/>
                <a:ext cx="10568504" cy="5766781"/>
                <a:chOff x="1126396" y="932914"/>
                <a:chExt cx="10568504" cy="5766781"/>
              </a:xfrm>
            </p:grpSpPr>
            <p:pic>
              <p:nvPicPr>
                <p:cNvPr id="92" name="Рисунок 30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866080">
                  <a:off x="1135190" y="5387046"/>
                  <a:ext cx="697709" cy="6472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93" name="Рисунок 31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62622" y="2920916"/>
                  <a:ext cx="532278" cy="532278"/>
                </a:xfrm>
                <a:prstGeom prst="rect">
                  <a:avLst/>
                </a:prstGeom>
                <a:noFill/>
              </p:spPr>
            </p:pic>
            <p:pic>
              <p:nvPicPr>
                <p:cNvPr id="94" name="Рисунок 32"/>
                <p:cNvPicPr>
                  <a:picLocks noChangeAspect="1"/>
                </p:cNvPicPr>
                <p:nvPr/>
              </p:nvPicPr>
              <p:blipFill>
                <a:blip r:embed="rId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92783">
                  <a:off x="1126396" y="1116530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95" name="Рисунок 33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725895">
                  <a:off x="9937886" y="1622809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96" name="Рисунок 34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73262">
                  <a:off x="10818926" y="4790165"/>
                  <a:ext cx="816273" cy="8162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97" name="Рисунок 35"/>
                <p:cNvPicPr>
                  <a:picLocks noChangeAspect="1"/>
                </p:cNvPicPr>
                <p:nvPr/>
              </p:nvPicPr>
              <p:blipFill>
                <a:blip r:embed="rId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435125">
                  <a:off x="10480997" y="5834612"/>
                  <a:ext cx="588719" cy="5887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98" name="Рисунок 36"/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810854">
                  <a:off x="10674982" y="932914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99" name="Рисунок 37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22406" y="6302132"/>
                  <a:ext cx="397563" cy="3975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0" name="Рисунок 38"/>
                <p:cNvPicPr>
                  <a:picLocks noChangeAspect="1"/>
                </p:cNvPicPr>
                <p:nvPr/>
              </p:nvPicPr>
              <p:blipFill>
                <a:blip r:embed="rId12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55969" y="5795958"/>
                  <a:ext cx="244046" cy="2440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1" name="Рисунок 39"/>
                <p:cNvPicPr>
                  <a:picLocks noChangeAspect="1"/>
                </p:cNvPicPr>
                <p:nvPr/>
              </p:nvPicPr>
              <p:blipFill>
                <a:blip r:embed="rId1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49083" y="3638181"/>
                  <a:ext cx="234212" cy="2342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2" name="Рисунок 40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356404">
                  <a:off x="10691723" y="2497268"/>
                  <a:ext cx="480250" cy="48025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3" name="Рисунок 41"/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4457844">
                  <a:off x="11170090" y="2177134"/>
                  <a:ext cx="443986" cy="341639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4" name="Рисунок 42"/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2601590" y="6349803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5" name="Рисунок 43"/>
                <p:cNvPicPr>
                  <a:picLocks noChangeAspect="1"/>
                </p:cNvPicPr>
                <p:nvPr/>
              </p:nvPicPr>
              <p:blipFill>
                <a:blip r:embed="rId1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96444" y="4040270"/>
                  <a:ext cx="376145" cy="376145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6" name="Рисунок 44"/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11279564" y="6181032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7" name="Рисунок 45"/>
                <p:cNvPicPr>
                  <a:picLocks noChangeAspect="1"/>
                </p:cNvPicPr>
                <p:nvPr/>
              </p:nvPicPr>
              <p:blipFill>
                <a:blip r:embed="rId1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75823" y="6203961"/>
                  <a:ext cx="406232" cy="406232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89" name="Рисунок 9" descr="line.jp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0" y="6787864"/>
              <a:ext cx="12192000" cy="70136"/>
            </a:xfrm>
            <a:prstGeom prst="rect">
              <a:avLst/>
            </a:prstGeom>
          </p:spPr>
        </p:pic>
      </p:grpSp>
      <p:graphicFrame>
        <p:nvGraphicFramePr>
          <p:cNvPr id="115" name="Схема 114"/>
          <p:cNvGraphicFramePr/>
          <p:nvPr>
            <p:extLst>
              <p:ext uri="{D42A27DB-BD31-4B8C-83A1-F6EECF244321}">
                <p14:modId xmlns:p14="http://schemas.microsoft.com/office/powerpoint/2010/main" val="788244766"/>
              </p:ext>
            </p:extLst>
          </p:nvPr>
        </p:nvGraphicFramePr>
        <p:xfrm>
          <a:off x="328703" y="1989653"/>
          <a:ext cx="5602942" cy="3897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16" name="TextBox 115"/>
          <p:cNvSpPr txBox="1"/>
          <p:nvPr/>
        </p:nvSpPr>
        <p:spPr>
          <a:xfrm>
            <a:off x="956236" y="3272102"/>
            <a:ext cx="159870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F5597"/>
                </a:solidFill>
              </a:rPr>
              <a:t>Оценивать</a:t>
            </a:r>
            <a:endParaRPr lang="ru-RU" b="1" dirty="0">
              <a:solidFill>
                <a:srgbClr val="2F5597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484283" y="2677444"/>
            <a:ext cx="18347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F5597"/>
                </a:solidFill>
              </a:rPr>
              <a:t>Формулировать</a:t>
            </a:r>
            <a:endParaRPr lang="ru-RU" b="1" dirty="0">
              <a:solidFill>
                <a:srgbClr val="2F5597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502213" y="4189503"/>
            <a:ext cx="16524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F5597"/>
                </a:solidFill>
              </a:rPr>
              <a:t>Применять</a:t>
            </a:r>
            <a:endParaRPr lang="ru-RU" b="1" dirty="0">
              <a:solidFill>
                <a:srgbClr val="2F5597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836706" y="4846901"/>
            <a:ext cx="20648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F5597"/>
                </a:solidFill>
              </a:rPr>
              <a:t>Интерпретировать</a:t>
            </a:r>
            <a:endParaRPr lang="ru-RU" b="1" dirty="0">
              <a:solidFill>
                <a:srgbClr val="2F5597"/>
              </a:solidFill>
            </a:endParaRPr>
          </a:p>
        </p:txBody>
      </p:sp>
      <p:graphicFrame>
        <p:nvGraphicFramePr>
          <p:cNvPr id="120" name="Схема 119"/>
          <p:cNvGraphicFramePr/>
          <p:nvPr>
            <p:extLst>
              <p:ext uri="{D42A27DB-BD31-4B8C-83A1-F6EECF244321}">
                <p14:modId xmlns:p14="http://schemas.microsoft.com/office/powerpoint/2010/main" val="2483639042"/>
              </p:ext>
            </p:extLst>
          </p:nvPr>
        </p:nvGraphicFramePr>
        <p:xfrm>
          <a:off x="5812117" y="1870137"/>
          <a:ext cx="5319059" cy="4106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sp>
        <p:nvSpPr>
          <p:cNvPr id="121" name="TextBox 120"/>
          <p:cNvSpPr txBox="1"/>
          <p:nvPr/>
        </p:nvSpPr>
        <p:spPr>
          <a:xfrm>
            <a:off x="7192682" y="1141504"/>
            <a:ext cx="281790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F5597"/>
                </a:solidFill>
              </a:rPr>
              <a:t>ЕСТЕСТВЕННОНАУЧНАЯ</a:t>
            </a:r>
            <a:endParaRPr lang="ru-RU" b="1" dirty="0">
              <a:solidFill>
                <a:srgbClr val="2F5597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906494" y="1054845"/>
            <a:ext cx="281790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F5597"/>
                </a:solidFill>
              </a:rPr>
              <a:t>МАТЕМАТИЧЕСКАЯ</a:t>
            </a:r>
            <a:endParaRPr lang="ru-RU" b="1" dirty="0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97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2639616" y="-6064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7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6" name="Заголовок 1"/>
          <p:cNvSpPr txBox="1">
            <a:spLocks/>
          </p:cNvSpPr>
          <p:nvPr/>
        </p:nvSpPr>
        <p:spPr>
          <a:xfrm>
            <a:off x="446786" y="160864"/>
            <a:ext cx="9002014" cy="388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КАКИЕ ЗАДАНИЯ НЕОБХОДИМО ПРЕДЛАГАТЬ УЧАЩИМСЯ? КОНТЕКСТ</a:t>
            </a:r>
            <a:endParaRPr lang="ru-RU" sz="2000" b="1" dirty="0">
              <a:solidFill>
                <a:srgbClr val="2F5597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328001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18</a:t>
            </a:fld>
            <a:endParaRPr lang="ru-RU" dirty="0"/>
          </a:p>
        </p:txBody>
      </p:sp>
      <p:sp>
        <p:nvSpPr>
          <p:cNvPr id="52" name="TextBox 30"/>
          <p:cNvSpPr txBox="1">
            <a:spLocks noChangeArrowheads="1"/>
          </p:cNvSpPr>
          <p:nvPr/>
        </p:nvSpPr>
        <p:spPr bwMode="auto">
          <a:xfrm>
            <a:off x="666629" y="1046020"/>
            <a:ext cx="4506912" cy="584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b="1" dirty="0">
                <a:solidFill>
                  <a:srgbClr val="002060"/>
                </a:solidFill>
              </a:rPr>
              <a:t>Пример задания </a:t>
            </a:r>
          </a:p>
        </p:txBody>
      </p:sp>
      <p:sp>
        <p:nvSpPr>
          <p:cNvPr id="53" name="TextBox 6"/>
          <p:cNvSpPr txBox="1">
            <a:spLocks noChangeArrowheads="1"/>
          </p:cNvSpPr>
          <p:nvPr/>
        </p:nvSpPr>
        <p:spPr bwMode="auto">
          <a:xfrm>
            <a:off x="307975" y="2044700"/>
            <a:ext cx="2697163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3200" b="1" dirty="0"/>
              <a:t>1) 5 х 4 = ?</a:t>
            </a:r>
          </a:p>
        </p:txBody>
      </p:sp>
      <p:sp>
        <p:nvSpPr>
          <p:cNvPr id="54" name="TextBox 35"/>
          <p:cNvSpPr txBox="1">
            <a:spLocks noChangeArrowheads="1"/>
          </p:cNvSpPr>
          <p:nvPr/>
        </p:nvSpPr>
        <p:spPr bwMode="auto">
          <a:xfrm>
            <a:off x="315913" y="2823271"/>
            <a:ext cx="7641125" cy="1273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3200" b="1" dirty="0"/>
              <a:t>2) В коробке 5 рядов по 4 конфеты в каждом. Сколько всего конфет в коробке?</a:t>
            </a:r>
          </a:p>
        </p:txBody>
      </p:sp>
      <p:sp>
        <p:nvSpPr>
          <p:cNvPr id="55" name="TextBox 39"/>
          <p:cNvSpPr txBox="1">
            <a:spLocks noChangeArrowheads="1"/>
          </p:cNvSpPr>
          <p:nvPr/>
        </p:nvSpPr>
        <p:spPr bwMode="auto">
          <a:xfrm>
            <a:off x="315913" y="4290818"/>
            <a:ext cx="7641125" cy="20621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3200" b="1" dirty="0"/>
              <a:t>3) У меня завтра день рож-</a:t>
            </a:r>
            <a:r>
              <a:rPr lang="ru-RU" altLang="ru-RU" sz="3200" b="1" dirty="0" err="1"/>
              <a:t>дения</a:t>
            </a:r>
            <a:r>
              <a:rPr lang="ru-RU" altLang="ru-RU" sz="3200" b="1" dirty="0"/>
              <a:t>, будет 15 человек. Хватит ли одной коробки конфет, если в ней 5 рядов по 4 конфеты в каждом</a:t>
            </a:r>
            <a:r>
              <a:rPr lang="ru-RU" altLang="ru-RU" sz="3200" b="1" dirty="0" smtClean="0"/>
              <a:t>? Поясните свой ответ </a:t>
            </a:r>
            <a:endParaRPr lang="ru-RU" altLang="ru-RU" sz="32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8209084" y="1046020"/>
            <a:ext cx="3240087" cy="8302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lnSpc>
                <a:spcPct val="75000"/>
              </a:lnSpc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верных ответов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152117" y="2044700"/>
            <a:ext cx="1573213" cy="584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≈ 95%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152116" y="3141632"/>
            <a:ext cx="1573213" cy="584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≈ 85%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152115" y="4991182"/>
            <a:ext cx="1573213" cy="584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≈ 50%</a:t>
            </a:r>
          </a:p>
        </p:txBody>
      </p:sp>
    </p:spTree>
    <p:extLst>
      <p:ext uri="{BB962C8B-B14F-4D97-AF65-F5344CB8AC3E}">
        <p14:creationId xmlns:p14="http://schemas.microsoft.com/office/powerpoint/2010/main" val="107792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 flipH="1">
            <a:off x="2639616" y="-16111"/>
            <a:ext cx="9552384" cy="452040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pSp>
        <p:nvGrpSpPr>
          <p:cNvPr id="46" name="Группа 44"/>
          <p:cNvGrpSpPr/>
          <p:nvPr/>
        </p:nvGrpSpPr>
        <p:grpSpPr>
          <a:xfrm>
            <a:off x="10655689" y="-10704"/>
            <a:ext cx="1159482" cy="400919"/>
            <a:chOff x="338369" y="163286"/>
            <a:chExt cx="1440066" cy="497938"/>
          </a:xfrm>
        </p:grpSpPr>
        <p:sp>
          <p:nvSpPr>
            <p:cNvPr id="47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8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9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0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1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2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4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6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7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8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9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60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61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62" name="Прямая соединительная линия 61"/>
          <p:cNvCxnSpPr/>
          <p:nvPr/>
        </p:nvCxnSpPr>
        <p:spPr>
          <a:xfrm>
            <a:off x="0" y="443568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285823" y="0"/>
            <a:ext cx="8293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МАТЕМАТИЧЕСКАЯ ГРАМОТНОСТЬ</a:t>
            </a:r>
          </a:p>
        </p:txBody>
      </p:sp>
      <p:pic>
        <p:nvPicPr>
          <p:cNvPr id="64" name="Рисунок 63" descr="l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805970"/>
            <a:ext cx="12192000" cy="70136"/>
          </a:xfrm>
          <a:prstGeom prst="rect">
            <a:avLst/>
          </a:prstGeom>
        </p:spPr>
      </p:pic>
      <p:sp>
        <p:nvSpPr>
          <p:cNvPr id="65" name="Прямоугольник 64"/>
          <p:cNvSpPr/>
          <p:nvPr/>
        </p:nvSpPr>
        <p:spPr>
          <a:xfrm>
            <a:off x="77433" y="6618971"/>
            <a:ext cx="18437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© АО «Издательство «Просвещение», 2019</a:t>
            </a:r>
            <a:endParaRPr lang="ru-RU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0" name="Изображение 89" descr="Screenshot 2019-08-20 at 15.51.2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08" y="-4677"/>
            <a:ext cx="754437" cy="431515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1470488" y="2434220"/>
            <a:ext cx="22349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PISA - 2012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6" name="Изображение 25" descr="Screenshot 2019-08-28 at 05.27.5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22" y="488370"/>
            <a:ext cx="2957478" cy="291821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366573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19</a:t>
            </a:fld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271061" y="690784"/>
            <a:ext cx="5528234" cy="15872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solidFill>
                  <a:srgbClr val="2F5597"/>
                </a:solidFill>
              </a:rPr>
              <a:t>Математическая  грамотность - </a:t>
            </a:r>
            <a:r>
              <a:rPr lang="ru-RU" sz="2000" b="1" dirty="0">
                <a:solidFill>
                  <a:srgbClr val="BA1717"/>
                </a:solidFill>
              </a:rPr>
              <a:t>способность</a:t>
            </a:r>
            <a:r>
              <a:rPr lang="ru-RU" sz="2000" dirty="0">
                <a:solidFill>
                  <a:srgbClr val="2F5597"/>
                </a:solidFill>
              </a:rPr>
              <a:t> индивидуума </a:t>
            </a:r>
            <a:r>
              <a:rPr lang="ru-RU" sz="2000" b="1" dirty="0">
                <a:solidFill>
                  <a:srgbClr val="2F5597"/>
                </a:solidFill>
              </a:rPr>
              <a:t>формулировать, применять и интерпретировать математику в разнообразных контекстах</a:t>
            </a:r>
            <a:r>
              <a:rPr lang="ru-RU" sz="2000" dirty="0">
                <a:solidFill>
                  <a:srgbClr val="2F5597"/>
                </a:solidFill>
              </a:rPr>
              <a:t>. </a:t>
            </a:r>
          </a:p>
        </p:txBody>
      </p:sp>
      <p:pic>
        <p:nvPicPr>
          <p:cNvPr id="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24" y="3127843"/>
            <a:ext cx="446405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761593" y="2437208"/>
            <a:ext cx="22349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PISA - 2015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2" name="Рисунок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159" y="3082178"/>
            <a:ext cx="5012017" cy="293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76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>
            <a:off x="557391" y="1984117"/>
            <a:ext cx="9691" cy="2948910"/>
          </a:xfrm>
          <a:prstGeom prst="line">
            <a:avLst/>
          </a:prstGeom>
          <a:ln w="28575">
            <a:solidFill>
              <a:srgbClr val="0866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/>
        </p:nvSpPr>
        <p:spPr>
          <a:xfrm>
            <a:off x="391062" y="3038988"/>
            <a:ext cx="329184" cy="309024"/>
          </a:xfrm>
          <a:prstGeom prst="ellipse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400841" y="3371829"/>
            <a:ext cx="329184" cy="309024"/>
          </a:xfrm>
          <a:prstGeom prst="ellipse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391062" y="3692581"/>
            <a:ext cx="329184" cy="309024"/>
          </a:xfrm>
          <a:prstGeom prst="ellipse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403254" y="4005242"/>
            <a:ext cx="329184" cy="309024"/>
          </a:xfrm>
          <a:prstGeom prst="ellipse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401260" y="4320921"/>
            <a:ext cx="329184" cy="309024"/>
          </a:xfrm>
          <a:prstGeom prst="ellipse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404606" y="4710646"/>
            <a:ext cx="329184" cy="309024"/>
          </a:xfrm>
          <a:prstGeom prst="ellipse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387948" y="2720248"/>
            <a:ext cx="329184" cy="309024"/>
          </a:xfrm>
          <a:prstGeom prst="ellipse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93176" y="2299813"/>
            <a:ext cx="329184" cy="309024"/>
          </a:xfrm>
          <a:prstGeom prst="ellipse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 descr="l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787864"/>
            <a:ext cx="12192000" cy="70136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-513" r="10411"/>
          <a:stretch/>
        </p:blipFill>
        <p:spPr>
          <a:xfrm>
            <a:off x="6508906" y="2092519"/>
            <a:ext cx="5084087" cy="45264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7408" y="157006"/>
            <a:ext cx="730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</a:t>
            </a:r>
            <a:r>
              <a:rPr lang="ru-RU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«ОБРАЗОВАНИЕ» </a:t>
            </a:r>
            <a:endParaRPr lang="ru-RU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06903" y="696214"/>
            <a:ext cx="6015427" cy="1461939"/>
          </a:xfrm>
          <a:prstGeom prst="rect">
            <a:avLst/>
          </a:prstGeom>
          <a:solidFill>
            <a:srgbClr val="6AA4CD">
              <a:alpha val="27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2F5597"/>
                </a:solidFill>
              </a:rPr>
              <a:t>ЦЕЛИ:</a:t>
            </a:r>
          </a:p>
          <a:p>
            <a:pPr algn="just"/>
            <a:r>
              <a:rPr lang="ru-RU" sz="1100" b="1" dirty="0" smtClean="0">
                <a:solidFill>
                  <a:srgbClr val="B80E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глобальной конкурентоспособности российского образования, вхождение Российской Федерации в число 10 ведущих стран мира по качеству общего образования</a:t>
            </a:r>
          </a:p>
          <a:p>
            <a:pPr algn="just"/>
            <a:endParaRPr lang="ru-RU" sz="105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5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национальной-культурных традиций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23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7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8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0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2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5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7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10067182" y="6579313"/>
            <a:ext cx="18437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© АО «Издательство «Просвещение», 2019</a:t>
            </a:r>
            <a:endParaRPr lang="ru-RU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4213" y="4387939"/>
            <a:ext cx="366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86774" y="2693545"/>
            <a:ext cx="4644898" cy="2333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2F7CB7"/>
                </a:solidFill>
              </a:rPr>
              <a:t>Важен</a:t>
            </a:r>
            <a:r>
              <a:rPr lang="ru-RU" sz="1200" b="1" dirty="0" smtClean="0">
                <a:solidFill>
                  <a:srgbClr val="146FB1"/>
                </a:solidFill>
              </a:rPr>
              <a:t> каждый </a:t>
            </a:r>
          </a:p>
          <a:p>
            <a:pPr>
              <a:lnSpc>
                <a:spcPct val="150000"/>
              </a:lnSpc>
              <a:spcBef>
                <a:spcPts val="100"/>
              </a:spcBef>
            </a:pPr>
            <a:endParaRPr lang="ru-RU" sz="100" b="1" dirty="0" smtClean="0">
              <a:solidFill>
                <a:srgbClr val="146FB1"/>
              </a:solidFill>
            </a:endParaRPr>
          </a:p>
          <a:p>
            <a:pPr>
              <a:lnSpc>
                <a:spcPct val="15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146FB1"/>
                </a:solidFill>
              </a:rPr>
              <a:t>Страна </a:t>
            </a:r>
            <a:r>
              <a:rPr lang="ru-RU" sz="1200" b="1" dirty="0">
                <a:solidFill>
                  <a:srgbClr val="146FB1"/>
                </a:solidFill>
              </a:rPr>
              <a:t>в</a:t>
            </a:r>
            <a:r>
              <a:rPr lang="ru-RU" sz="1200" b="1" dirty="0" smtClean="0">
                <a:solidFill>
                  <a:srgbClr val="146FB1"/>
                </a:solidFill>
              </a:rPr>
              <a:t>озможностей </a:t>
            </a:r>
          </a:p>
          <a:p>
            <a:pPr>
              <a:lnSpc>
                <a:spcPct val="15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146FB1"/>
                </a:solidFill>
              </a:rPr>
              <a:t>Технологическая революция</a:t>
            </a:r>
          </a:p>
          <a:p>
            <a:pPr>
              <a:lnSpc>
                <a:spcPct val="150000"/>
              </a:lnSpc>
              <a:spcBef>
                <a:spcPts val="100"/>
              </a:spcBef>
            </a:pPr>
            <a:endParaRPr lang="ru-RU" sz="200" b="1" dirty="0" smtClean="0">
              <a:solidFill>
                <a:srgbClr val="146FB1"/>
              </a:solidFill>
            </a:endParaRPr>
          </a:p>
          <a:p>
            <a:pPr>
              <a:lnSpc>
                <a:spcPct val="15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146FB1"/>
                </a:solidFill>
              </a:rPr>
              <a:t>Мировая экономика</a:t>
            </a:r>
          </a:p>
          <a:p>
            <a:pPr>
              <a:lnSpc>
                <a:spcPct val="150000"/>
              </a:lnSpc>
              <a:spcBef>
                <a:spcPts val="100"/>
              </a:spcBef>
            </a:pPr>
            <a:endParaRPr lang="ru-RU" sz="100" b="1" dirty="0">
              <a:solidFill>
                <a:srgbClr val="146FB1"/>
              </a:solidFill>
            </a:endParaRPr>
          </a:p>
          <a:p>
            <a:pPr>
              <a:lnSpc>
                <a:spcPct val="15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146FB1"/>
                </a:solidFill>
              </a:rPr>
              <a:t>Государство для граждан </a:t>
            </a:r>
          </a:p>
          <a:p>
            <a:pPr>
              <a:lnSpc>
                <a:spcPct val="150000"/>
              </a:lnSpc>
              <a:spcBef>
                <a:spcPts val="100"/>
              </a:spcBef>
            </a:pPr>
            <a:endParaRPr lang="ru-RU" sz="100" b="1" dirty="0" smtClean="0">
              <a:solidFill>
                <a:srgbClr val="146FB1"/>
              </a:solidFill>
            </a:endParaRPr>
          </a:p>
          <a:p>
            <a:pPr>
              <a:lnSpc>
                <a:spcPct val="15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146FB1"/>
                </a:solidFill>
              </a:rPr>
              <a:t>Развитие городов и регионов </a:t>
            </a:r>
          </a:p>
          <a:p>
            <a:pPr>
              <a:lnSpc>
                <a:spcPct val="150000"/>
              </a:lnSpc>
              <a:spcBef>
                <a:spcPts val="100"/>
              </a:spcBef>
            </a:pPr>
            <a:endParaRPr lang="ru-RU" sz="200" b="1" dirty="0" smtClean="0">
              <a:solidFill>
                <a:srgbClr val="146FB1"/>
              </a:solidFill>
            </a:endParaRPr>
          </a:p>
          <a:p>
            <a:pPr>
              <a:lnSpc>
                <a:spcPct val="15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146FB1"/>
                </a:solidFill>
              </a:rPr>
              <a:t>Защита и справедливость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6" y="2345751"/>
            <a:ext cx="213571" cy="2135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39377" y="3093874"/>
            <a:ext cx="230469" cy="2304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0" y="4734153"/>
            <a:ext cx="256940" cy="2569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5" y="4379746"/>
            <a:ext cx="230191" cy="2301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54" y="3762917"/>
            <a:ext cx="195967" cy="1959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88" y="4037301"/>
            <a:ext cx="233483" cy="2334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2" y="3403772"/>
            <a:ext cx="238994" cy="2389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02" y="2751722"/>
            <a:ext cx="230469" cy="23046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30025" y="2104622"/>
            <a:ext cx="56681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rgbClr val="146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развития Российской Федерации, 2018-2024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7433" y="691563"/>
            <a:ext cx="5927332" cy="1438855"/>
          </a:xfrm>
          <a:prstGeom prst="rect">
            <a:avLst/>
          </a:prstGeom>
          <a:solidFill>
            <a:srgbClr val="6AA4CD">
              <a:alpha val="27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F5597"/>
                </a:solidFill>
              </a:rPr>
              <a:t>ЦЕЛИ:</a:t>
            </a:r>
            <a:endParaRPr lang="en-US" sz="1400" b="1" dirty="0">
              <a:solidFill>
                <a:srgbClr val="2F5597"/>
              </a:solidFill>
            </a:endParaRPr>
          </a:p>
          <a:p>
            <a:pPr algn="just"/>
            <a:r>
              <a:rPr lang="ru-RU" sz="105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позиций Российской Федерации в </a:t>
            </a:r>
            <a:r>
              <a:rPr lang="ru-RU" sz="105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глобальной </a:t>
            </a:r>
            <a:r>
              <a:rPr lang="ru-RU" sz="105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конкуренции  путем </a:t>
            </a:r>
            <a:r>
              <a:rPr lang="ru-RU" sz="105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человеческого потенциала </a:t>
            </a:r>
            <a:r>
              <a:rPr lang="ru-RU" sz="105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105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основного фактора экономического развития</a:t>
            </a:r>
          </a:p>
          <a:p>
            <a:endParaRPr lang="ru-RU" sz="1050" b="1" dirty="0" smtClean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5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Технологическое первенство на мировой арене, усиление роли </a:t>
            </a:r>
            <a:r>
              <a:rPr lang="ru-RU" sz="105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инноваций в социально-экономическом </a:t>
            </a:r>
            <a:r>
              <a:rPr lang="ru-RU" sz="105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развитии</a:t>
            </a:r>
          </a:p>
          <a:p>
            <a:endParaRPr lang="en-US" sz="1100" dirty="0">
              <a:solidFill>
                <a:srgbClr val="0063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85" y="3333010"/>
            <a:ext cx="2280723" cy="2686566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7127356" y="2854038"/>
            <a:ext cx="757382" cy="0"/>
          </a:xfrm>
          <a:prstGeom prst="line">
            <a:avLst/>
          </a:prstGeom>
          <a:ln w="38100">
            <a:solidFill>
              <a:srgbClr val="BA17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7127356" y="3200397"/>
            <a:ext cx="757382" cy="0"/>
          </a:xfrm>
          <a:prstGeom prst="line">
            <a:avLst/>
          </a:prstGeom>
          <a:ln w="38100">
            <a:solidFill>
              <a:srgbClr val="BA17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7145828" y="4233840"/>
            <a:ext cx="757382" cy="0"/>
          </a:xfrm>
          <a:prstGeom prst="line">
            <a:avLst/>
          </a:prstGeom>
          <a:ln w="38100">
            <a:solidFill>
              <a:srgbClr val="BA17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7127356" y="3903464"/>
            <a:ext cx="757382" cy="0"/>
          </a:xfrm>
          <a:prstGeom prst="line">
            <a:avLst/>
          </a:prstGeom>
          <a:ln w="38100">
            <a:solidFill>
              <a:srgbClr val="BA17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ode (132Ã132)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" y="5006307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ode (180Ã180)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30" y="5029574"/>
            <a:ext cx="1234034" cy="123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9448800" y="6421060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2</a:t>
            </a:fld>
            <a:endParaRPr lang="ru-RU" dirty="0"/>
          </a:p>
        </p:txBody>
      </p:sp>
      <p:sp>
        <p:nvSpPr>
          <p:cNvPr id="58" name="Номер слайда 17"/>
          <p:cNvSpPr txBox="1">
            <a:spLocks/>
          </p:cNvSpPr>
          <p:nvPr/>
        </p:nvSpPr>
        <p:spPr>
          <a:xfrm>
            <a:off x="9448800" y="64227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780EA3-E277-44AD-A179-D0A338D952D2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60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714795" y="2875020"/>
            <a:ext cx="2753276" cy="1538883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000" dirty="0" smtClean="0"/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Arial" charset="0"/>
              </a:rPr>
              <a:t>PISA </a:t>
            </a:r>
            <a:r>
              <a:rPr lang="mr-IN" sz="2000" b="1" dirty="0" smtClean="0">
                <a:solidFill>
                  <a:srgbClr val="C00000"/>
                </a:solidFill>
                <a:latin typeface="Arial" charset="0"/>
              </a:rPr>
              <a:t>–</a:t>
            </a:r>
            <a:r>
              <a:rPr lang="ru-RU" sz="2000" b="1" dirty="0" smtClean="0">
                <a:solidFill>
                  <a:srgbClr val="C00000"/>
                </a:solidFill>
                <a:latin typeface="Arial" charset="0"/>
              </a:rPr>
              <a:t> 2018</a:t>
            </a:r>
          </a:p>
          <a:p>
            <a:pPr>
              <a:lnSpc>
                <a:spcPct val="100000"/>
              </a:lnSpc>
              <a:defRPr/>
            </a:pPr>
            <a:endParaRPr lang="ru-RU" sz="2000" b="1" dirty="0" smtClean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  <a:p>
            <a:pPr>
              <a:lnSpc>
                <a:spcPct val="100000"/>
              </a:lnSpc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ЗАДАНИЯ</a:t>
            </a:r>
          </a:p>
          <a:p>
            <a:pPr>
              <a:lnSpc>
                <a:spcPct val="100000"/>
              </a:lnSpc>
              <a:defRPr/>
            </a:pPr>
            <a:endParaRPr lang="ru-RU" sz="2000" b="1" dirty="0" smtClean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  <a:p>
            <a:pPr>
              <a:lnSpc>
                <a:spcPct val="100000"/>
              </a:lnSpc>
              <a:defRPr/>
            </a:pPr>
            <a:r>
              <a:rPr lang="ru-RU" sz="2000" b="1" dirty="0">
                <a:solidFill>
                  <a:srgbClr val="C00000"/>
                </a:solidFill>
                <a:latin typeface="Arial" charset="0"/>
              </a:rPr>
              <a:t>PISA - 2021</a:t>
            </a:r>
            <a:endParaRPr lang="en-US" sz="2000" b="1" dirty="0">
              <a:solidFill>
                <a:srgbClr val="C00000"/>
              </a:solidFill>
              <a:latin typeface="Arial" charset="0"/>
            </a:endParaRPr>
          </a:p>
        </p:txBody>
      </p:sp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2900009" y="1777005"/>
            <a:ext cx="6330890" cy="1931854"/>
            <a:chOff x="230188" y="2373312"/>
            <a:chExt cx="8713788" cy="4032251"/>
          </a:xfrm>
        </p:grpSpPr>
        <p:sp>
          <p:nvSpPr>
            <p:cNvPr id="24" name="Freeform 7"/>
            <p:cNvSpPr>
              <a:spLocks/>
            </p:cNvSpPr>
            <p:nvPr/>
          </p:nvSpPr>
          <p:spPr bwMode="auto">
            <a:xfrm>
              <a:off x="5984876" y="3267074"/>
              <a:ext cx="1098550" cy="1090613"/>
            </a:xfrm>
            <a:custGeom>
              <a:avLst/>
              <a:gdLst>
                <a:gd name="T0" fmla="*/ 293 w 293"/>
                <a:gd name="T1" fmla="*/ 11 h 291"/>
                <a:gd name="T2" fmla="*/ 13 w 293"/>
                <a:gd name="T3" fmla="*/ 291 h 291"/>
                <a:gd name="T4" fmla="*/ 7 w 293"/>
                <a:gd name="T5" fmla="*/ 286 h 291"/>
                <a:gd name="T6" fmla="*/ 0 w 293"/>
                <a:gd name="T7" fmla="*/ 281 h 291"/>
                <a:gd name="T8" fmla="*/ 282 w 293"/>
                <a:gd name="T9" fmla="*/ 0 h 291"/>
                <a:gd name="T10" fmla="*/ 288 w 293"/>
                <a:gd name="T11" fmla="*/ 6 h 291"/>
                <a:gd name="T12" fmla="*/ 293 w 293"/>
                <a:gd name="T13" fmla="*/ 1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291">
                  <a:moveTo>
                    <a:pt x="293" y="11"/>
                  </a:moveTo>
                  <a:cubicBezTo>
                    <a:pt x="13" y="291"/>
                    <a:pt x="13" y="291"/>
                    <a:pt x="13" y="291"/>
                  </a:cubicBezTo>
                  <a:cubicBezTo>
                    <a:pt x="11" y="290"/>
                    <a:pt x="9" y="288"/>
                    <a:pt x="7" y="286"/>
                  </a:cubicBezTo>
                  <a:cubicBezTo>
                    <a:pt x="5" y="285"/>
                    <a:pt x="3" y="283"/>
                    <a:pt x="0" y="281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8" y="6"/>
                    <a:pt x="288" y="6"/>
                    <a:pt x="288" y="6"/>
                  </a:cubicBezTo>
                  <a:lnTo>
                    <a:pt x="293" y="1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5" name="Freeform 8"/>
            <p:cNvSpPr>
              <a:spLocks/>
            </p:cNvSpPr>
            <p:nvPr/>
          </p:nvSpPr>
          <p:spPr bwMode="auto">
            <a:xfrm>
              <a:off x="5056189" y="2373312"/>
              <a:ext cx="468312" cy="1541462"/>
            </a:xfrm>
            <a:custGeom>
              <a:avLst/>
              <a:gdLst>
                <a:gd name="T0" fmla="*/ 125 w 125"/>
                <a:gd name="T1" fmla="*/ 4 h 411"/>
                <a:gd name="T2" fmla="*/ 16 w 125"/>
                <a:gd name="T3" fmla="*/ 411 h 411"/>
                <a:gd name="T4" fmla="*/ 8 w 125"/>
                <a:gd name="T5" fmla="*/ 409 h 411"/>
                <a:gd name="T6" fmla="*/ 0 w 125"/>
                <a:gd name="T7" fmla="*/ 407 h 411"/>
                <a:gd name="T8" fmla="*/ 110 w 125"/>
                <a:gd name="T9" fmla="*/ 0 h 411"/>
                <a:gd name="T10" fmla="*/ 117 w 125"/>
                <a:gd name="T11" fmla="*/ 2 h 411"/>
                <a:gd name="T12" fmla="*/ 125 w 125"/>
                <a:gd name="T13" fmla="*/ 4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411">
                  <a:moveTo>
                    <a:pt x="125" y="4"/>
                  </a:moveTo>
                  <a:cubicBezTo>
                    <a:pt x="16" y="411"/>
                    <a:pt x="16" y="411"/>
                    <a:pt x="16" y="411"/>
                  </a:cubicBezTo>
                  <a:cubicBezTo>
                    <a:pt x="13" y="410"/>
                    <a:pt x="11" y="410"/>
                    <a:pt x="8" y="409"/>
                  </a:cubicBezTo>
                  <a:cubicBezTo>
                    <a:pt x="6" y="408"/>
                    <a:pt x="3" y="408"/>
                    <a:pt x="0" y="407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7" y="2"/>
                    <a:pt x="117" y="2"/>
                    <a:pt x="117" y="2"/>
                  </a:cubicBezTo>
                  <a:lnTo>
                    <a:pt x="125" y="4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3657600" y="2373312"/>
              <a:ext cx="463550" cy="1541462"/>
            </a:xfrm>
            <a:custGeom>
              <a:avLst/>
              <a:gdLst>
                <a:gd name="T0" fmla="*/ 124 w 124"/>
                <a:gd name="T1" fmla="*/ 407 h 411"/>
                <a:gd name="T2" fmla="*/ 116 w 124"/>
                <a:gd name="T3" fmla="*/ 409 h 411"/>
                <a:gd name="T4" fmla="*/ 109 w 124"/>
                <a:gd name="T5" fmla="*/ 411 h 411"/>
                <a:gd name="T6" fmla="*/ 0 w 124"/>
                <a:gd name="T7" fmla="*/ 4 h 411"/>
                <a:gd name="T8" fmla="*/ 7 w 124"/>
                <a:gd name="T9" fmla="*/ 2 h 411"/>
                <a:gd name="T10" fmla="*/ 15 w 124"/>
                <a:gd name="T11" fmla="*/ 0 h 411"/>
                <a:gd name="T12" fmla="*/ 124 w 124"/>
                <a:gd name="T13" fmla="*/ 40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411">
                  <a:moveTo>
                    <a:pt x="124" y="407"/>
                  </a:moveTo>
                  <a:cubicBezTo>
                    <a:pt x="122" y="408"/>
                    <a:pt x="119" y="408"/>
                    <a:pt x="116" y="409"/>
                  </a:cubicBezTo>
                  <a:cubicBezTo>
                    <a:pt x="114" y="410"/>
                    <a:pt x="111" y="410"/>
                    <a:pt x="109" y="41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24" y="407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7" name="Freeform 10"/>
            <p:cNvSpPr>
              <a:spLocks/>
            </p:cNvSpPr>
            <p:nvPr/>
          </p:nvSpPr>
          <p:spPr bwMode="auto">
            <a:xfrm>
              <a:off x="2097088" y="3267074"/>
              <a:ext cx="1095375" cy="1090613"/>
            </a:xfrm>
            <a:custGeom>
              <a:avLst/>
              <a:gdLst>
                <a:gd name="T0" fmla="*/ 292 w 292"/>
                <a:gd name="T1" fmla="*/ 281 h 291"/>
                <a:gd name="T2" fmla="*/ 286 w 292"/>
                <a:gd name="T3" fmla="*/ 286 h 291"/>
                <a:gd name="T4" fmla="*/ 280 w 292"/>
                <a:gd name="T5" fmla="*/ 291 h 291"/>
                <a:gd name="T6" fmla="*/ 0 w 292"/>
                <a:gd name="T7" fmla="*/ 11 h 291"/>
                <a:gd name="T8" fmla="*/ 5 w 292"/>
                <a:gd name="T9" fmla="*/ 6 h 291"/>
                <a:gd name="T10" fmla="*/ 11 w 292"/>
                <a:gd name="T11" fmla="*/ 0 h 291"/>
                <a:gd name="T12" fmla="*/ 292 w 292"/>
                <a:gd name="T13" fmla="*/ 28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" h="291">
                  <a:moveTo>
                    <a:pt x="292" y="281"/>
                  </a:moveTo>
                  <a:cubicBezTo>
                    <a:pt x="290" y="283"/>
                    <a:pt x="288" y="285"/>
                    <a:pt x="286" y="286"/>
                  </a:cubicBezTo>
                  <a:cubicBezTo>
                    <a:pt x="284" y="288"/>
                    <a:pt x="282" y="290"/>
                    <a:pt x="280" y="29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292" y="28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Freeform 11"/>
            <p:cNvSpPr>
              <a:spLocks/>
            </p:cNvSpPr>
            <p:nvPr/>
          </p:nvSpPr>
          <p:spPr bwMode="auto">
            <a:xfrm>
              <a:off x="230188" y="3854449"/>
              <a:ext cx="8713788" cy="2551114"/>
            </a:xfrm>
            <a:custGeom>
              <a:avLst/>
              <a:gdLst>
                <a:gd name="T0" fmla="*/ 2324 w 2324"/>
                <a:gd name="T1" fmla="*/ 680 h 680"/>
                <a:gd name="T2" fmla="*/ 1663 w 2324"/>
                <a:gd name="T3" fmla="*/ 680 h 680"/>
                <a:gd name="T4" fmla="*/ 1663 w 2324"/>
                <a:gd name="T5" fmla="*/ 620 h 680"/>
                <a:gd name="T6" fmla="*/ 1163 w 2324"/>
                <a:gd name="T7" fmla="*/ 120 h 680"/>
                <a:gd name="T8" fmla="*/ 662 w 2324"/>
                <a:gd name="T9" fmla="*/ 620 h 680"/>
                <a:gd name="T10" fmla="*/ 662 w 2324"/>
                <a:gd name="T11" fmla="*/ 680 h 680"/>
                <a:gd name="T12" fmla="*/ 0 w 2324"/>
                <a:gd name="T13" fmla="*/ 680 h 680"/>
                <a:gd name="T14" fmla="*/ 0 w 2324"/>
                <a:gd name="T15" fmla="*/ 560 h 680"/>
                <a:gd name="T16" fmla="*/ 545 w 2324"/>
                <a:gd name="T17" fmla="*/ 560 h 680"/>
                <a:gd name="T18" fmla="*/ 1163 w 2324"/>
                <a:gd name="T19" fmla="*/ 0 h 680"/>
                <a:gd name="T20" fmla="*/ 1780 w 2324"/>
                <a:gd name="T21" fmla="*/ 560 h 680"/>
                <a:gd name="T22" fmla="*/ 2324 w 2324"/>
                <a:gd name="T23" fmla="*/ 560 h 680"/>
                <a:gd name="T24" fmla="*/ 2324 w 2324"/>
                <a:gd name="T2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24" h="680">
                  <a:moveTo>
                    <a:pt x="2324" y="680"/>
                  </a:moveTo>
                  <a:cubicBezTo>
                    <a:pt x="1663" y="680"/>
                    <a:pt x="1663" y="680"/>
                    <a:pt x="1663" y="680"/>
                  </a:cubicBezTo>
                  <a:cubicBezTo>
                    <a:pt x="1663" y="620"/>
                    <a:pt x="1663" y="620"/>
                    <a:pt x="1663" y="620"/>
                  </a:cubicBezTo>
                  <a:cubicBezTo>
                    <a:pt x="1663" y="344"/>
                    <a:pt x="1439" y="120"/>
                    <a:pt x="1163" y="120"/>
                  </a:cubicBezTo>
                  <a:cubicBezTo>
                    <a:pt x="887" y="120"/>
                    <a:pt x="662" y="344"/>
                    <a:pt x="662" y="620"/>
                  </a:cubicBezTo>
                  <a:cubicBezTo>
                    <a:pt x="662" y="680"/>
                    <a:pt x="662" y="680"/>
                    <a:pt x="662" y="680"/>
                  </a:cubicBezTo>
                  <a:cubicBezTo>
                    <a:pt x="0" y="680"/>
                    <a:pt x="0" y="680"/>
                    <a:pt x="0" y="68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545" y="560"/>
                    <a:pt x="545" y="560"/>
                    <a:pt x="545" y="560"/>
                  </a:cubicBezTo>
                  <a:cubicBezTo>
                    <a:pt x="576" y="246"/>
                    <a:pt x="841" y="0"/>
                    <a:pt x="1163" y="0"/>
                  </a:cubicBezTo>
                  <a:cubicBezTo>
                    <a:pt x="1485" y="0"/>
                    <a:pt x="1750" y="246"/>
                    <a:pt x="1780" y="560"/>
                  </a:cubicBezTo>
                  <a:cubicBezTo>
                    <a:pt x="2324" y="560"/>
                    <a:pt x="2324" y="560"/>
                    <a:pt x="2324" y="560"/>
                  </a:cubicBezTo>
                  <a:lnTo>
                    <a:pt x="2324" y="6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29" name="Group 12"/>
          <p:cNvGrpSpPr>
            <a:grpSpLocks/>
          </p:cNvGrpSpPr>
          <p:nvPr/>
        </p:nvGrpSpPr>
        <p:grpSpPr bwMode="auto">
          <a:xfrm>
            <a:off x="1203538" y="1329718"/>
            <a:ext cx="2873226" cy="1738311"/>
            <a:chOff x="1466850" y="2637632"/>
            <a:chExt cx="1296988" cy="1296193"/>
          </a:xfrm>
          <a:solidFill>
            <a:srgbClr val="DB7373">
              <a:alpha val="60000"/>
            </a:srgbClr>
          </a:solidFill>
        </p:grpSpPr>
        <p:sp>
          <p:nvSpPr>
            <p:cNvPr id="30" name="Rectangle 12"/>
            <p:cNvSpPr>
              <a:spLocks noChangeArrowheads="1"/>
            </p:cNvSpPr>
            <p:nvPr/>
          </p:nvSpPr>
          <p:spPr bwMode="auto">
            <a:xfrm>
              <a:off x="1466850" y="2639221"/>
              <a:ext cx="1296988" cy="1294604"/>
            </a:xfrm>
            <a:prstGeom prst="rect">
              <a:avLst/>
            </a:prstGeom>
            <a:grpFill/>
            <a:ln w="9525" cap="flat" cmpd="sng" algn="ctr">
              <a:solidFill>
                <a:srgbClr val="0195F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srgbClr val="000000">
                  <a:alpha val="26667"/>
                </a:srgb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solidFill>
                  <a:schemeClr val="accent2">
                    <a:lumMod val="20000"/>
                    <a:lumOff val="80000"/>
                  </a:schemeClr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1" name="Freeform 20"/>
            <p:cNvSpPr>
              <a:spLocks/>
            </p:cNvSpPr>
            <p:nvPr/>
          </p:nvSpPr>
          <p:spPr bwMode="auto">
            <a:xfrm>
              <a:off x="1466850" y="2637632"/>
              <a:ext cx="1296988" cy="1293813"/>
            </a:xfrm>
            <a:custGeom>
              <a:avLst/>
              <a:gdLst>
                <a:gd name="T0" fmla="*/ 0 w 817"/>
                <a:gd name="T1" fmla="*/ 1293813 h 815"/>
                <a:gd name="T2" fmla="*/ 1296988 w 817"/>
                <a:gd name="T3" fmla="*/ 1293813 h 815"/>
                <a:gd name="T4" fmla="*/ 1296988 w 817"/>
                <a:gd name="T5" fmla="*/ 0 h 815"/>
                <a:gd name="T6" fmla="*/ 0 w 817"/>
                <a:gd name="T7" fmla="*/ 1293813 h 8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7" h="815">
                  <a:moveTo>
                    <a:pt x="0" y="815"/>
                  </a:moveTo>
                  <a:lnTo>
                    <a:pt x="817" y="815"/>
                  </a:lnTo>
                  <a:lnTo>
                    <a:pt x="817" y="0"/>
                  </a:lnTo>
                  <a:lnTo>
                    <a:pt x="0" y="8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32" name="Group 3"/>
          <p:cNvGrpSpPr>
            <a:grpSpLocks/>
          </p:cNvGrpSpPr>
          <p:nvPr/>
        </p:nvGrpSpPr>
        <p:grpSpPr bwMode="auto">
          <a:xfrm>
            <a:off x="8544781" y="1329718"/>
            <a:ext cx="2872800" cy="1738800"/>
            <a:chOff x="6416675" y="2637632"/>
            <a:chExt cx="1293813" cy="1296193"/>
          </a:xfrm>
          <a:solidFill>
            <a:srgbClr val="DB7373">
              <a:alpha val="60000"/>
            </a:srgbClr>
          </a:solidFill>
        </p:grpSpPr>
        <p:sp>
          <p:nvSpPr>
            <p:cNvPr id="33" name="Rectangle 18"/>
            <p:cNvSpPr>
              <a:spLocks noChangeArrowheads="1"/>
            </p:cNvSpPr>
            <p:nvPr/>
          </p:nvSpPr>
          <p:spPr bwMode="auto">
            <a:xfrm>
              <a:off x="6416675" y="2639221"/>
              <a:ext cx="1293813" cy="1294604"/>
            </a:xfrm>
            <a:prstGeom prst="rect">
              <a:avLst/>
            </a:prstGeom>
            <a:grpFill/>
            <a:ln w="9525" cap="flat" cmpd="sng" algn="ctr">
              <a:solidFill>
                <a:srgbClr val="048C8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solidFill>
                  <a:schemeClr val="accent2">
                    <a:lumMod val="20000"/>
                    <a:lumOff val="80000"/>
                  </a:schemeClr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4" name="Freeform 21"/>
            <p:cNvSpPr>
              <a:spLocks/>
            </p:cNvSpPr>
            <p:nvPr/>
          </p:nvSpPr>
          <p:spPr bwMode="auto">
            <a:xfrm>
              <a:off x="6416675" y="2637632"/>
              <a:ext cx="1293813" cy="1293813"/>
            </a:xfrm>
            <a:custGeom>
              <a:avLst/>
              <a:gdLst>
                <a:gd name="T0" fmla="*/ 0 w 815"/>
                <a:gd name="T1" fmla="*/ 1293813 h 815"/>
                <a:gd name="T2" fmla="*/ 1293813 w 815"/>
                <a:gd name="T3" fmla="*/ 1293813 h 815"/>
                <a:gd name="T4" fmla="*/ 1293813 w 815"/>
                <a:gd name="T5" fmla="*/ 0 h 815"/>
                <a:gd name="T6" fmla="*/ 0 w 815"/>
                <a:gd name="T7" fmla="*/ 1293813 h 8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5" h="815">
                  <a:moveTo>
                    <a:pt x="0" y="815"/>
                  </a:moveTo>
                  <a:lnTo>
                    <a:pt x="815" y="815"/>
                  </a:lnTo>
                  <a:lnTo>
                    <a:pt x="815" y="0"/>
                  </a:lnTo>
                  <a:lnTo>
                    <a:pt x="0" y="8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35" name="Group 4"/>
          <p:cNvGrpSpPr>
            <a:grpSpLocks/>
          </p:cNvGrpSpPr>
          <p:nvPr/>
        </p:nvGrpSpPr>
        <p:grpSpPr bwMode="auto">
          <a:xfrm>
            <a:off x="6163783" y="541896"/>
            <a:ext cx="2379600" cy="1749600"/>
            <a:chOff x="4845050" y="1730374"/>
            <a:chExt cx="1298575" cy="1300163"/>
          </a:xfrm>
          <a:solidFill>
            <a:srgbClr val="DB7373">
              <a:alpha val="60000"/>
            </a:srgbClr>
          </a:solidFill>
        </p:grpSpPr>
        <p:sp>
          <p:nvSpPr>
            <p:cNvPr id="36" name="Rectangle 16"/>
            <p:cNvSpPr>
              <a:spLocks noChangeArrowheads="1"/>
            </p:cNvSpPr>
            <p:nvPr/>
          </p:nvSpPr>
          <p:spPr bwMode="auto">
            <a:xfrm>
              <a:off x="4845050" y="1731962"/>
              <a:ext cx="1298575" cy="1298575"/>
            </a:xfrm>
            <a:prstGeom prst="rect">
              <a:avLst/>
            </a:prstGeom>
            <a:grpFill/>
            <a:ln w="9525" cap="flat" cmpd="sng" algn="ctr">
              <a:solidFill>
                <a:srgbClr val="01325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solidFill>
                  <a:schemeClr val="accent2">
                    <a:lumMod val="20000"/>
                    <a:lumOff val="80000"/>
                  </a:schemeClr>
                </a:solidFill>
                <a:latin typeface="Arial" charset="0"/>
                <a:cs typeface="+mn-cs"/>
              </a:endParaRPr>
            </a:p>
          </p:txBody>
        </p:sp>
        <p:sp>
          <p:nvSpPr>
            <p:cNvPr id="37" name="Freeform 22"/>
            <p:cNvSpPr>
              <a:spLocks/>
            </p:cNvSpPr>
            <p:nvPr/>
          </p:nvSpPr>
          <p:spPr bwMode="auto">
            <a:xfrm>
              <a:off x="4845050" y="1730374"/>
              <a:ext cx="1298575" cy="1296988"/>
            </a:xfrm>
            <a:custGeom>
              <a:avLst/>
              <a:gdLst>
                <a:gd name="T0" fmla="*/ 0 w 818"/>
                <a:gd name="T1" fmla="*/ 1296988 h 817"/>
                <a:gd name="T2" fmla="*/ 1298575 w 818"/>
                <a:gd name="T3" fmla="*/ 1296988 h 817"/>
                <a:gd name="T4" fmla="*/ 1298575 w 818"/>
                <a:gd name="T5" fmla="*/ 0 h 817"/>
                <a:gd name="T6" fmla="*/ 0 w 818"/>
                <a:gd name="T7" fmla="*/ 1296988 h 8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8" h="817">
                  <a:moveTo>
                    <a:pt x="0" y="817"/>
                  </a:moveTo>
                  <a:lnTo>
                    <a:pt x="818" y="817"/>
                  </a:lnTo>
                  <a:lnTo>
                    <a:pt x="818" y="0"/>
                  </a:lnTo>
                  <a:lnTo>
                    <a:pt x="0" y="8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38" name="Group 5"/>
          <p:cNvGrpSpPr>
            <a:grpSpLocks/>
          </p:cNvGrpSpPr>
          <p:nvPr/>
        </p:nvGrpSpPr>
        <p:grpSpPr bwMode="auto">
          <a:xfrm>
            <a:off x="3684069" y="547010"/>
            <a:ext cx="2707955" cy="1751936"/>
            <a:chOff x="2860072" y="1730374"/>
            <a:chExt cx="1472216" cy="1300163"/>
          </a:xfrm>
          <a:solidFill>
            <a:srgbClr val="DB7373">
              <a:alpha val="60000"/>
            </a:srgbClr>
          </a:solidFill>
        </p:grpSpPr>
        <p:sp>
          <p:nvSpPr>
            <p:cNvPr id="39" name="Rectangle 14"/>
            <p:cNvSpPr>
              <a:spLocks noChangeArrowheads="1"/>
            </p:cNvSpPr>
            <p:nvPr/>
          </p:nvSpPr>
          <p:spPr bwMode="auto">
            <a:xfrm>
              <a:off x="2860072" y="1731962"/>
              <a:ext cx="1293813" cy="1298575"/>
            </a:xfrm>
            <a:prstGeom prst="rect">
              <a:avLst/>
            </a:prstGeom>
            <a:grpFill/>
            <a:ln w="9525" cap="flat" cmpd="sng" algn="ctr">
              <a:solidFill>
                <a:srgbClr val="01568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solidFill>
                  <a:schemeClr val="accent2">
                    <a:lumMod val="20000"/>
                    <a:lumOff val="80000"/>
                  </a:schemeClr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0" name="Freeform 23"/>
            <p:cNvSpPr>
              <a:spLocks/>
            </p:cNvSpPr>
            <p:nvPr/>
          </p:nvSpPr>
          <p:spPr bwMode="auto">
            <a:xfrm>
              <a:off x="3038475" y="1730374"/>
              <a:ext cx="1293813" cy="1296988"/>
            </a:xfrm>
            <a:custGeom>
              <a:avLst/>
              <a:gdLst>
                <a:gd name="T0" fmla="*/ 0 w 815"/>
                <a:gd name="T1" fmla="*/ 1296988 h 817"/>
                <a:gd name="T2" fmla="*/ 1293813 w 815"/>
                <a:gd name="T3" fmla="*/ 1296988 h 817"/>
                <a:gd name="T4" fmla="*/ 1293813 w 815"/>
                <a:gd name="T5" fmla="*/ 0 h 817"/>
                <a:gd name="T6" fmla="*/ 0 w 815"/>
                <a:gd name="T7" fmla="*/ 1296988 h 8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5" h="817">
                  <a:moveTo>
                    <a:pt x="0" y="817"/>
                  </a:moveTo>
                  <a:lnTo>
                    <a:pt x="815" y="817"/>
                  </a:lnTo>
                  <a:lnTo>
                    <a:pt x="815" y="0"/>
                  </a:lnTo>
                  <a:lnTo>
                    <a:pt x="0" y="8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88813" y="1294771"/>
            <a:ext cx="2598000" cy="1820499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ГОЛОВОЛОМКИ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050" dirty="0" err="1" smtClean="0">
                <a:solidFill>
                  <a:schemeClr val="tx2"/>
                </a:solidFill>
              </a:rPr>
              <a:t>аждый</a:t>
            </a:r>
            <a:r>
              <a:rPr lang="ru-RU" sz="1050" dirty="0" smtClean="0">
                <a:solidFill>
                  <a:schemeClr val="tx2"/>
                </a:solidFill>
              </a:rPr>
              <a:t> </a:t>
            </a:r>
            <a:r>
              <a:rPr lang="ru-RU" sz="1050" dirty="0">
                <a:solidFill>
                  <a:schemeClr val="tx2"/>
                </a:solidFill>
              </a:rPr>
              <a:t>член группы обладает уникальной информацией или </a:t>
            </a:r>
            <a:r>
              <a:rPr lang="ru-RU" sz="1050" dirty="0" smtClean="0">
                <a:solidFill>
                  <a:schemeClr val="tx2"/>
                </a:solidFill>
              </a:rPr>
              <a:t>возможностями</a:t>
            </a:r>
            <a:endParaRPr lang="ru-RU" sz="1050" dirty="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</a:pPr>
            <a:r>
              <a:rPr lang="ru-RU" sz="1050" dirty="0">
                <a:solidFill>
                  <a:schemeClr val="tx2"/>
                </a:solidFill>
              </a:rPr>
              <a:t>    Объединение усилий и знаний – необходимое условие решения проблемы. </a:t>
            </a:r>
            <a:endParaRPr lang="ru-RU" sz="1050" dirty="0" smtClean="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</a:pPr>
            <a:r>
              <a:rPr lang="ru-RU" sz="1050" dirty="0" smtClean="0">
                <a:solidFill>
                  <a:schemeClr val="tx2"/>
                </a:solidFill>
              </a:rPr>
              <a:t>Все </a:t>
            </a:r>
            <a:r>
              <a:rPr lang="ru-RU" sz="1050" dirty="0">
                <a:solidFill>
                  <a:schemeClr val="tx2"/>
                </a:solidFill>
              </a:rPr>
              <a:t>члены группы зависят друг от друга</a:t>
            </a:r>
            <a:r>
              <a:rPr lang="ru-RU" sz="1050" dirty="0" smtClean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ru-RU" sz="1050" dirty="0" smtClean="0">
                <a:solidFill>
                  <a:schemeClr val="tx2"/>
                </a:solidFill>
              </a:rPr>
              <a:t> </a:t>
            </a:r>
            <a:r>
              <a:rPr lang="ru-RU" sz="1050" dirty="0">
                <a:solidFill>
                  <a:schemeClr val="tx2"/>
                </a:solidFill>
              </a:rPr>
              <a:t>Отказ кого-либо сопряжен с риском </a:t>
            </a:r>
            <a:r>
              <a:rPr lang="ru-RU" sz="1050" dirty="0" err="1">
                <a:solidFill>
                  <a:schemeClr val="tx2"/>
                </a:solidFill>
              </a:rPr>
              <a:t>недостижения</a:t>
            </a:r>
            <a:r>
              <a:rPr lang="ru-RU" sz="1050" dirty="0">
                <a:solidFill>
                  <a:schemeClr val="tx2"/>
                </a:solidFill>
              </a:rPr>
              <a:t> цели группы.</a:t>
            </a:r>
          </a:p>
          <a:p>
            <a:pPr marL="0" lvl="2" algn="ctr">
              <a:defRPr/>
            </a:pPr>
            <a:endParaRPr lang="ru-RU" sz="105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26916" y="613642"/>
            <a:ext cx="2392942" cy="1652760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lvl="2" algn="ctr">
              <a:defRPr/>
            </a:pPr>
            <a:r>
              <a:rPr lang="ru-RU" sz="137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ДОСТИЖЕНИЕ КОНСЕНСУСА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000" dirty="0" smtClean="0">
                <a:solidFill>
                  <a:schemeClr val="tx2"/>
                </a:solidFill>
              </a:rPr>
              <a:t>успех </a:t>
            </a:r>
            <a:r>
              <a:rPr lang="ru-RU" sz="1000" dirty="0">
                <a:solidFill>
                  <a:schemeClr val="tx2"/>
                </a:solidFill>
              </a:rPr>
              <a:t>зависит от поиска и нахождения согласованного решения в результате </a:t>
            </a:r>
            <a:r>
              <a:rPr lang="ru-RU" sz="1000" dirty="0" smtClean="0">
                <a:solidFill>
                  <a:schemeClr val="tx2"/>
                </a:solidFill>
              </a:rPr>
              <a:t>обсуждения </a:t>
            </a:r>
            <a:r>
              <a:rPr lang="ru-RU" sz="1000" dirty="0">
                <a:solidFill>
                  <a:schemeClr val="tx2"/>
                </a:solidFill>
              </a:rPr>
              <a:t>всех точек зрения.</a:t>
            </a: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tx2"/>
                </a:solidFill>
              </a:rPr>
              <a:t>    В задании присутствуют ситуации риска, связанные с доминированием некоторых членов группы и возникающими в силу этого </a:t>
            </a:r>
            <a:r>
              <a:rPr lang="ru-RU" sz="1000" dirty="0" smtClean="0">
                <a:solidFill>
                  <a:schemeClr val="tx2"/>
                </a:solidFill>
              </a:rPr>
              <a:t>конфликтами</a:t>
            </a:r>
            <a:endParaRPr lang="ru-RU" sz="1000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46602" y="1662947"/>
            <a:ext cx="2355784" cy="954107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lvl="2" algn="ctr"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ЗАДАНИЯ С ПОИСКОМ ОТВЕТА</a:t>
            </a:r>
          </a:p>
          <a:p>
            <a:pPr marL="0" lvl="2" algn="ctr">
              <a:defRPr/>
            </a:pPr>
            <a:r>
              <a:rPr lang="ru-RU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 открытых ответов</a:t>
            </a:r>
            <a:endParaRPr lang="en-US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13021" y="619322"/>
            <a:ext cx="2318901" cy="1600438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lvl="2" algn="ctr"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ПЕРЕГОВОРЫ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000" dirty="0">
                <a:solidFill>
                  <a:schemeClr val="tx2"/>
                </a:solidFill>
              </a:rPr>
              <a:t>индивидуальные цели разных членов группы могут </a:t>
            </a:r>
            <a:r>
              <a:rPr lang="ru-RU" sz="1000" dirty="0" smtClean="0">
                <a:solidFill>
                  <a:schemeClr val="tx2"/>
                </a:solidFill>
              </a:rPr>
              <a:t>различаться</a:t>
            </a:r>
            <a:endParaRPr lang="ru-RU" sz="10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000" dirty="0">
                <a:solidFill>
                  <a:schemeClr val="tx2"/>
                </a:solidFill>
              </a:rPr>
              <a:t>    Лучшая стратегия - переговоры и достижение ситуации с ненулевой суммой («</a:t>
            </a:r>
            <a:r>
              <a:rPr lang="en-US" sz="1000" dirty="0">
                <a:solidFill>
                  <a:schemeClr val="tx2"/>
                </a:solidFill>
              </a:rPr>
              <a:t>WIN-WIN</a:t>
            </a:r>
            <a:r>
              <a:rPr lang="ru-RU" sz="1000" dirty="0">
                <a:solidFill>
                  <a:schemeClr val="tx2"/>
                </a:solidFill>
              </a:rPr>
              <a:t>»), которая позволяет удовлетворить как индивидуальные цели отдельных членов группы, так и достичь общей цели </a:t>
            </a:r>
            <a:r>
              <a:rPr lang="ru-RU" sz="1000" dirty="0" smtClean="0">
                <a:solidFill>
                  <a:schemeClr val="tx2"/>
                </a:solidFill>
              </a:rPr>
              <a:t>группы</a:t>
            </a:r>
            <a:endParaRPr lang="ru-RU" sz="1000" dirty="0">
              <a:solidFill>
                <a:schemeClr val="tx2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 flipH="1">
            <a:off x="2639616" y="-16111"/>
            <a:ext cx="9552384" cy="452040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pSp>
        <p:nvGrpSpPr>
          <p:cNvPr id="46" name="Группа 44"/>
          <p:cNvGrpSpPr/>
          <p:nvPr/>
        </p:nvGrpSpPr>
        <p:grpSpPr>
          <a:xfrm>
            <a:off x="10655689" y="-10704"/>
            <a:ext cx="1159482" cy="400919"/>
            <a:chOff x="338369" y="163286"/>
            <a:chExt cx="1440066" cy="497938"/>
          </a:xfrm>
        </p:grpSpPr>
        <p:sp>
          <p:nvSpPr>
            <p:cNvPr id="47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8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9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0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1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2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4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6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7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8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9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60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61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62" name="Прямая соединительная линия 61"/>
          <p:cNvCxnSpPr/>
          <p:nvPr/>
        </p:nvCxnSpPr>
        <p:spPr>
          <a:xfrm>
            <a:off x="0" y="443568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127077" y="0"/>
            <a:ext cx="9485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ЕСТЕСТВЕННОНАУЧНАЯ И МАТЕМАТИЧЕСКАЯ ГРАМОТНОСТЬ. ЗАДАЧИ</a:t>
            </a:r>
          </a:p>
        </p:txBody>
      </p:sp>
      <p:pic>
        <p:nvPicPr>
          <p:cNvPr id="64" name="Рисунок 63" descr="l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805970"/>
            <a:ext cx="12192000" cy="70136"/>
          </a:xfrm>
          <a:prstGeom prst="rect">
            <a:avLst/>
          </a:prstGeom>
        </p:spPr>
      </p:pic>
      <p:sp>
        <p:nvSpPr>
          <p:cNvPr id="65" name="Прямоугольник 64"/>
          <p:cNvSpPr/>
          <p:nvPr/>
        </p:nvSpPr>
        <p:spPr>
          <a:xfrm>
            <a:off x="77433" y="6618971"/>
            <a:ext cx="18437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© АО «Издательство «Просвещение», 2019</a:t>
            </a:r>
            <a:endParaRPr lang="ru-RU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7" name="Group 23"/>
          <p:cNvGrpSpPr>
            <a:grpSpLocks/>
          </p:cNvGrpSpPr>
          <p:nvPr/>
        </p:nvGrpSpPr>
        <p:grpSpPr bwMode="auto">
          <a:xfrm rot="10800000">
            <a:off x="2892653" y="3576541"/>
            <a:ext cx="6330890" cy="1931854"/>
            <a:chOff x="230188" y="2373312"/>
            <a:chExt cx="8713788" cy="4032251"/>
          </a:xfrm>
        </p:grpSpPr>
        <p:sp>
          <p:nvSpPr>
            <p:cNvPr id="68" name="Freeform 7"/>
            <p:cNvSpPr>
              <a:spLocks/>
            </p:cNvSpPr>
            <p:nvPr/>
          </p:nvSpPr>
          <p:spPr bwMode="auto">
            <a:xfrm>
              <a:off x="5984876" y="3267074"/>
              <a:ext cx="1098550" cy="1090613"/>
            </a:xfrm>
            <a:custGeom>
              <a:avLst/>
              <a:gdLst>
                <a:gd name="T0" fmla="*/ 293 w 293"/>
                <a:gd name="T1" fmla="*/ 11 h 291"/>
                <a:gd name="T2" fmla="*/ 13 w 293"/>
                <a:gd name="T3" fmla="*/ 291 h 291"/>
                <a:gd name="T4" fmla="*/ 7 w 293"/>
                <a:gd name="T5" fmla="*/ 286 h 291"/>
                <a:gd name="T6" fmla="*/ 0 w 293"/>
                <a:gd name="T7" fmla="*/ 281 h 291"/>
                <a:gd name="T8" fmla="*/ 282 w 293"/>
                <a:gd name="T9" fmla="*/ 0 h 291"/>
                <a:gd name="T10" fmla="*/ 288 w 293"/>
                <a:gd name="T11" fmla="*/ 6 h 291"/>
                <a:gd name="T12" fmla="*/ 293 w 293"/>
                <a:gd name="T13" fmla="*/ 1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291">
                  <a:moveTo>
                    <a:pt x="293" y="11"/>
                  </a:moveTo>
                  <a:cubicBezTo>
                    <a:pt x="13" y="291"/>
                    <a:pt x="13" y="291"/>
                    <a:pt x="13" y="291"/>
                  </a:cubicBezTo>
                  <a:cubicBezTo>
                    <a:pt x="11" y="290"/>
                    <a:pt x="9" y="288"/>
                    <a:pt x="7" y="286"/>
                  </a:cubicBezTo>
                  <a:cubicBezTo>
                    <a:pt x="5" y="285"/>
                    <a:pt x="3" y="283"/>
                    <a:pt x="0" y="281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8" y="6"/>
                    <a:pt x="288" y="6"/>
                    <a:pt x="288" y="6"/>
                  </a:cubicBezTo>
                  <a:lnTo>
                    <a:pt x="293" y="1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0" name="Freeform 8"/>
            <p:cNvSpPr>
              <a:spLocks/>
            </p:cNvSpPr>
            <p:nvPr/>
          </p:nvSpPr>
          <p:spPr bwMode="auto">
            <a:xfrm>
              <a:off x="5056189" y="2373312"/>
              <a:ext cx="468312" cy="1541462"/>
            </a:xfrm>
            <a:custGeom>
              <a:avLst/>
              <a:gdLst>
                <a:gd name="T0" fmla="*/ 125 w 125"/>
                <a:gd name="T1" fmla="*/ 4 h 411"/>
                <a:gd name="T2" fmla="*/ 16 w 125"/>
                <a:gd name="T3" fmla="*/ 411 h 411"/>
                <a:gd name="T4" fmla="*/ 8 w 125"/>
                <a:gd name="T5" fmla="*/ 409 h 411"/>
                <a:gd name="T6" fmla="*/ 0 w 125"/>
                <a:gd name="T7" fmla="*/ 407 h 411"/>
                <a:gd name="T8" fmla="*/ 110 w 125"/>
                <a:gd name="T9" fmla="*/ 0 h 411"/>
                <a:gd name="T10" fmla="*/ 117 w 125"/>
                <a:gd name="T11" fmla="*/ 2 h 411"/>
                <a:gd name="T12" fmla="*/ 125 w 125"/>
                <a:gd name="T13" fmla="*/ 4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411">
                  <a:moveTo>
                    <a:pt x="125" y="4"/>
                  </a:moveTo>
                  <a:cubicBezTo>
                    <a:pt x="16" y="411"/>
                    <a:pt x="16" y="411"/>
                    <a:pt x="16" y="411"/>
                  </a:cubicBezTo>
                  <a:cubicBezTo>
                    <a:pt x="13" y="410"/>
                    <a:pt x="11" y="410"/>
                    <a:pt x="8" y="409"/>
                  </a:cubicBezTo>
                  <a:cubicBezTo>
                    <a:pt x="6" y="408"/>
                    <a:pt x="3" y="408"/>
                    <a:pt x="0" y="407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7" y="2"/>
                    <a:pt x="117" y="2"/>
                    <a:pt x="117" y="2"/>
                  </a:cubicBezTo>
                  <a:lnTo>
                    <a:pt x="125" y="4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5" name="Freeform 9"/>
            <p:cNvSpPr>
              <a:spLocks/>
            </p:cNvSpPr>
            <p:nvPr/>
          </p:nvSpPr>
          <p:spPr bwMode="auto">
            <a:xfrm>
              <a:off x="3657600" y="2373312"/>
              <a:ext cx="463550" cy="1541462"/>
            </a:xfrm>
            <a:custGeom>
              <a:avLst/>
              <a:gdLst>
                <a:gd name="T0" fmla="*/ 124 w 124"/>
                <a:gd name="T1" fmla="*/ 407 h 411"/>
                <a:gd name="T2" fmla="*/ 116 w 124"/>
                <a:gd name="T3" fmla="*/ 409 h 411"/>
                <a:gd name="T4" fmla="*/ 109 w 124"/>
                <a:gd name="T5" fmla="*/ 411 h 411"/>
                <a:gd name="T6" fmla="*/ 0 w 124"/>
                <a:gd name="T7" fmla="*/ 4 h 411"/>
                <a:gd name="T8" fmla="*/ 7 w 124"/>
                <a:gd name="T9" fmla="*/ 2 h 411"/>
                <a:gd name="T10" fmla="*/ 15 w 124"/>
                <a:gd name="T11" fmla="*/ 0 h 411"/>
                <a:gd name="T12" fmla="*/ 124 w 124"/>
                <a:gd name="T13" fmla="*/ 40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411">
                  <a:moveTo>
                    <a:pt x="124" y="407"/>
                  </a:moveTo>
                  <a:cubicBezTo>
                    <a:pt x="122" y="408"/>
                    <a:pt x="119" y="408"/>
                    <a:pt x="116" y="409"/>
                  </a:cubicBezTo>
                  <a:cubicBezTo>
                    <a:pt x="114" y="410"/>
                    <a:pt x="111" y="410"/>
                    <a:pt x="109" y="41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24" y="407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6" name="Freeform 10"/>
            <p:cNvSpPr>
              <a:spLocks/>
            </p:cNvSpPr>
            <p:nvPr/>
          </p:nvSpPr>
          <p:spPr bwMode="auto">
            <a:xfrm>
              <a:off x="2097088" y="3267074"/>
              <a:ext cx="1095375" cy="1090613"/>
            </a:xfrm>
            <a:custGeom>
              <a:avLst/>
              <a:gdLst>
                <a:gd name="T0" fmla="*/ 292 w 292"/>
                <a:gd name="T1" fmla="*/ 281 h 291"/>
                <a:gd name="T2" fmla="*/ 286 w 292"/>
                <a:gd name="T3" fmla="*/ 286 h 291"/>
                <a:gd name="T4" fmla="*/ 280 w 292"/>
                <a:gd name="T5" fmla="*/ 291 h 291"/>
                <a:gd name="T6" fmla="*/ 0 w 292"/>
                <a:gd name="T7" fmla="*/ 11 h 291"/>
                <a:gd name="T8" fmla="*/ 5 w 292"/>
                <a:gd name="T9" fmla="*/ 6 h 291"/>
                <a:gd name="T10" fmla="*/ 11 w 292"/>
                <a:gd name="T11" fmla="*/ 0 h 291"/>
                <a:gd name="T12" fmla="*/ 292 w 292"/>
                <a:gd name="T13" fmla="*/ 28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" h="291">
                  <a:moveTo>
                    <a:pt x="292" y="281"/>
                  </a:moveTo>
                  <a:cubicBezTo>
                    <a:pt x="290" y="283"/>
                    <a:pt x="288" y="285"/>
                    <a:pt x="286" y="286"/>
                  </a:cubicBezTo>
                  <a:cubicBezTo>
                    <a:pt x="284" y="288"/>
                    <a:pt x="282" y="290"/>
                    <a:pt x="280" y="29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292" y="28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230188" y="3854449"/>
              <a:ext cx="8713788" cy="2551114"/>
            </a:xfrm>
            <a:custGeom>
              <a:avLst/>
              <a:gdLst>
                <a:gd name="T0" fmla="*/ 2324 w 2324"/>
                <a:gd name="T1" fmla="*/ 680 h 680"/>
                <a:gd name="T2" fmla="*/ 1663 w 2324"/>
                <a:gd name="T3" fmla="*/ 680 h 680"/>
                <a:gd name="T4" fmla="*/ 1663 w 2324"/>
                <a:gd name="T5" fmla="*/ 620 h 680"/>
                <a:gd name="T6" fmla="*/ 1163 w 2324"/>
                <a:gd name="T7" fmla="*/ 120 h 680"/>
                <a:gd name="T8" fmla="*/ 662 w 2324"/>
                <a:gd name="T9" fmla="*/ 620 h 680"/>
                <a:gd name="T10" fmla="*/ 662 w 2324"/>
                <a:gd name="T11" fmla="*/ 680 h 680"/>
                <a:gd name="T12" fmla="*/ 0 w 2324"/>
                <a:gd name="T13" fmla="*/ 680 h 680"/>
                <a:gd name="T14" fmla="*/ 0 w 2324"/>
                <a:gd name="T15" fmla="*/ 560 h 680"/>
                <a:gd name="T16" fmla="*/ 545 w 2324"/>
                <a:gd name="T17" fmla="*/ 560 h 680"/>
                <a:gd name="T18" fmla="*/ 1163 w 2324"/>
                <a:gd name="T19" fmla="*/ 0 h 680"/>
                <a:gd name="T20" fmla="*/ 1780 w 2324"/>
                <a:gd name="T21" fmla="*/ 560 h 680"/>
                <a:gd name="T22" fmla="*/ 2324 w 2324"/>
                <a:gd name="T23" fmla="*/ 560 h 680"/>
                <a:gd name="T24" fmla="*/ 2324 w 2324"/>
                <a:gd name="T2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24" h="680">
                  <a:moveTo>
                    <a:pt x="2324" y="680"/>
                  </a:moveTo>
                  <a:cubicBezTo>
                    <a:pt x="1663" y="680"/>
                    <a:pt x="1663" y="680"/>
                    <a:pt x="1663" y="680"/>
                  </a:cubicBezTo>
                  <a:cubicBezTo>
                    <a:pt x="1663" y="620"/>
                    <a:pt x="1663" y="620"/>
                    <a:pt x="1663" y="620"/>
                  </a:cubicBezTo>
                  <a:cubicBezTo>
                    <a:pt x="1663" y="344"/>
                    <a:pt x="1439" y="120"/>
                    <a:pt x="1163" y="120"/>
                  </a:cubicBezTo>
                  <a:cubicBezTo>
                    <a:pt x="887" y="120"/>
                    <a:pt x="662" y="344"/>
                    <a:pt x="662" y="620"/>
                  </a:cubicBezTo>
                  <a:cubicBezTo>
                    <a:pt x="662" y="680"/>
                    <a:pt x="662" y="680"/>
                    <a:pt x="662" y="680"/>
                  </a:cubicBezTo>
                  <a:cubicBezTo>
                    <a:pt x="0" y="680"/>
                    <a:pt x="0" y="680"/>
                    <a:pt x="0" y="68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545" y="560"/>
                    <a:pt x="545" y="560"/>
                    <a:pt x="545" y="560"/>
                  </a:cubicBezTo>
                  <a:cubicBezTo>
                    <a:pt x="576" y="246"/>
                    <a:pt x="841" y="0"/>
                    <a:pt x="1163" y="0"/>
                  </a:cubicBezTo>
                  <a:cubicBezTo>
                    <a:pt x="1485" y="0"/>
                    <a:pt x="1750" y="246"/>
                    <a:pt x="1780" y="560"/>
                  </a:cubicBezTo>
                  <a:cubicBezTo>
                    <a:pt x="2324" y="560"/>
                    <a:pt x="2324" y="560"/>
                    <a:pt x="2324" y="560"/>
                  </a:cubicBezTo>
                  <a:lnTo>
                    <a:pt x="2324" y="6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78" name="Group 12"/>
          <p:cNvGrpSpPr>
            <a:grpSpLocks/>
          </p:cNvGrpSpPr>
          <p:nvPr/>
        </p:nvGrpSpPr>
        <p:grpSpPr bwMode="auto">
          <a:xfrm>
            <a:off x="1423493" y="4373252"/>
            <a:ext cx="2873226" cy="1738311"/>
            <a:chOff x="1466850" y="2637632"/>
            <a:chExt cx="1296988" cy="1296193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79" name="Rectangle 12"/>
            <p:cNvSpPr>
              <a:spLocks noChangeArrowheads="1"/>
            </p:cNvSpPr>
            <p:nvPr/>
          </p:nvSpPr>
          <p:spPr bwMode="auto">
            <a:xfrm>
              <a:off x="1466850" y="2639221"/>
              <a:ext cx="1296988" cy="1294604"/>
            </a:xfrm>
            <a:prstGeom prst="rect">
              <a:avLst/>
            </a:prstGeom>
            <a:grpFill/>
            <a:ln w="9525" cap="flat" cmpd="sng" algn="ctr">
              <a:solidFill>
                <a:srgbClr val="0195F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srgbClr val="000000">
                  <a:alpha val="26667"/>
                </a:srgb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latin typeface="Arial" charset="0"/>
                <a:cs typeface="+mn-cs"/>
              </a:endParaRPr>
            </a:p>
          </p:txBody>
        </p:sp>
        <p:sp>
          <p:nvSpPr>
            <p:cNvPr id="80" name="Freeform 20"/>
            <p:cNvSpPr>
              <a:spLocks/>
            </p:cNvSpPr>
            <p:nvPr/>
          </p:nvSpPr>
          <p:spPr bwMode="auto">
            <a:xfrm>
              <a:off x="1466850" y="2637632"/>
              <a:ext cx="1296988" cy="1293813"/>
            </a:xfrm>
            <a:custGeom>
              <a:avLst/>
              <a:gdLst>
                <a:gd name="T0" fmla="*/ 0 w 817"/>
                <a:gd name="T1" fmla="*/ 1293813 h 815"/>
                <a:gd name="T2" fmla="*/ 1296988 w 817"/>
                <a:gd name="T3" fmla="*/ 1293813 h 815"/>
                <a:gd name="T4" fmla="*/ 1296988 w 817"/>
                <a:gd name="T5" fmla="*/ 0 h 815"/>
                <a:gd name="T6" fmla="*/ 0 w 817"/>
                <a:gd name="T7" fmla="*/ 1293813 h 8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7" h="815">
                  <a:moveTo>
                    <a:pt x="0" y="815"/>
                  </a:moveTo>
                  <a:lnTo>
                    <a:pt x="817" y="815"/>
                  </a:lnTo>
                  <a:lnTo>
                    <a:pt x="817" y="0"/>
                  </a:lnTo>
                  <a:lnTo>
                    <a:pt x="0" y="8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1508768" y="4826903"/>
            <a:ext cx="2598000" cy="843308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ИЗОБРЕТАТЕЛЬСКИЕ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что-то придумать или найти выход из нестандартной ситуации</a:t>
            </a:r>
            <a:endParaRPr lang="ru-RU" sz="1200" dirty="0">
              <a:solidFill>
                <a:schemeClr val="tx2"/>
              </a:solidFill>
            </a:endParaRPr>
          </a:p>
        </p:txBody>
      </p:sp>
      <p:grpSp>
        <p:nvGrpSpPr>
          <p:cNvPr id="82" name="Group 3"/>
          <p:cNvGrpSpPr>
            <a:grpSpLocks/>
          </p:cNvGrpSpPr>
          <p:nvPr/>
        </p:nvGrpSpPr>
        <p:grpSpPr bwMode="auto">
          <a:xfrm>
            <a:off x="7873009" y="4413782"/>
            <a:ext cx="2872800" cy="1738800"/>
            <a:chOff x="6416675" y="2637632"/>
            <a:chExt cx="1293813" cy="1296193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83" name="Rectangle 18"/>
            <p:cNvSpPr>
              <a:spLocks noChangeArrowheads="1"/>
            </p:cNvSpPr>
            <p:nvPr/>
          </p:nvSpPr>
          <p:spPr bwMode="auto">
            <a:xfrm>
              <a:off x="6416675" y="2639221"/>
              <a:ext cx="1293813" cy="1294604"/>
            </a:xfrm>
            <a:prstGeom prst="rect">
              <a:avLst/>
            </a:prstGeom>
            <a:grpFill/>
            <a:ln w="9525" cap="flat" cmpd="sng" algn="ctr">
              <a:solidFill>
                <a:srgbClr val="048C8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latin typeface="Arial" charset="0"/>
                <a:cs typeface="+mn-cs"/>
              </a:endParaRPr>
            </a:p>
          </p:txBody>
        </p:sp>
        <p:sp>
          <p:nvSpPr>
            <p:cNvPr id="84" name="Freeform 21"/>
            <p:cNvSpPr>
              <a:spLocks/>
            </p:cNvSpPr>
            <p:nvPr/>
          </p:nvSpPr>
          <p:spPr bwMode="auto">
            <a:xfrm>
              <a:off x="6416675" y="2637632"/>
              <a:ext cx="1293813" cy="1293813"/>
            </a:xfrm>
            <a:custGeom>
              <a:avLst/>
              <a:gdLst>
                <a:gd name="T0" fmla="*/ 0 w 815"/>
                <a:gd name="T1" fmla="*/ 1293813 h 815"/>
                <a:gd name="T2" fmla="*/ 1293813 w 815"/>
                <a:gd name="T3" fmla="*/ 1293813 h 815"/>
                <a:gd name="T4" fmla="*/ 1293813 w 815"/>
                <a:gd name="T5" fmla="*/ 0 h 815"/>
                <a:gd name="T6" fmla="*/ 0 w 815"/>
                <a:gd name="T7" fmla="*/ 1293813 h 8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5" h="815">
                  <a:moveTo>
                    <a:pt x="0" y="815"/>
                  </a:moveTo>
                  <a:lnTo>
                    <a:pt x="815" y="815"/>
                  </a:lnTo>
                  <a:lnTo>
                    <a:pt x="815" y="0"/>
                  </a:lnTo>
                  <a:lnTo>
                    <a:pt x="0" y="8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8017613" y="4747012"/>
            <a:ext cx="2634647" cy="954107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lvl="2" algn="ctr"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ОТКРЫТЫЕ ЗАДАНИЯ</a:t>
            </a:r>
          </a:p>
          <a:p>
            <a:pPr marL="0" lvl="2" algn="ctr">
              <a:defRPr/>
            </a:pPr>
            <a:r>
              <a:rPr lang="ru-RU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 единственно правильного ответа</a:t>
            </a:r>
          </a:p>
          <a:p>
            <a:pPr marL="0" lvl="2" algn="ctr">
              <a:defRPr/>
            </a:pPr>
            <a:r>
              <a:rPr lang="ru-RU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Интегрируют знания из разных областей</a:t>
            </a:r>
          </a:p>
        </p:txBody>
      </p:sp>
      <p:grpSp>
        <p:nvGrpSpPr>
          <p:cNvPr id="86" name="Group 12"/>
          <p:cNvGrpSpPr>
            <a:grpSpLocks/>
          </p:cNvGrpSpPr>
          <p:nvPr/>
        </p:nvGrpSpPr>
        <p:grpSpPr bwMode="auto">
          <a:xfrm>
            <a:off x="4737471" y="4890422"/>
            <a:ext cx="2873226" cy="1738311"/>
            <a:chOff x="1466850" y="2637632"/>
            <a:chExt cx="1296988" cy="1296193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87" name="Rectangle 12"/>
            <p:cNvSpPr>
              <a:spLocks noChangeArrowheads="1"/>
            </p:cNvSpPr>
            <p:nvPr/>
          </p:nvSpPr>
          <p:spPr bwMode="auto">
            <a:xfrm>
              <a:off x="1466850" y="2639221"/>
              <a:ext cx="1296988" cy="1294604"/>
            </a:xfrm>
            <a:prstGeom prst="rect">
              <a:avLst/>
            </a:prstGeom>
            <a:grpFill/>
            <a:ln w="9525" cap="flat" cmpd="sng" algn="ctr">
              <a:solidFill>
                <a:srgbClr val="0195F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srgbClr val="000000">
                  <a:alpha val="26667"/>
                </a:srgb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latin typeface="Arial" charset="0"/>
                <a:cs typeface="+mn-cs"/>
              </a:endParaRPr>
            </a:p>
          </p:txBody>
        </p:sp>
        <p:sp>
          <p:nvSpPr>
            <p:cNvPr id="88" name="Freeform 20"/>
            <p:cNvSpPr>
              <a:spLocks/>
            </p:cNvSpPr>
            <p:nvPr/>
          </p:nvSpPr>
          <p:spPr bwMode="auto">
            <a:xfrm>
              <a:off x="1466850" y="2637632"/>
              <a:ext cx="1296988" cy="1293813"/>
            </a:xfrm>
            <a:custGeom>
              <a:avLst/>
              <a:gdLst>
                <a:gd name="T0" fmla="*/ 0 w 817"/>
                <a:gd name="T1" fmla="*/ 1293813 h 815"/>
                <a:gd name="T2" fmla="*/ 1296988 w 817"/>
                <a:gd name="T3" fmla="*/ 1293813 h 815"/>
                <a:gd name="T4" fmla="*/ 1296988 w 817"/>
                <a:gd name="T5" fmla="*/ 0 h 815"/>
                <a:gd name="T6" fmla="*/ 0 w 817"/>
                <a:gd name="T7" fmla="*/ 1293813 h 8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7" h="815">
                  <a:moveTo>
                    <a:pt x="0" y="815"/>
                  </a:moveTo>
                  <a:lnTo>
                    <a:pt x="817" y="815"/>
                  </a:lnTo>
                  <a:lnTo>
                    <a:pt x="817" y="0"/>
                  </a:lnTo>
                  <a:lnTo>
                    <a:pt x="0" y="8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4822746" y="5073997"/>
            <a:ext cx="2598000" cy="1383456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ИССЛЕДОВАТЕЛЬСКИЕ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объяснить непонятное явление и его причины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вопросы: как происходит? Почему?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«мозгового штурма</a:t>
            </a: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100" dirty="0">
              <a:solidFill>
                <a:schemeClr val="tx2"/>
              </a:solidFill>
            </a:endParaRPr>
          </a:p>
          <a:p>
            <a:pPr marL="0" lvl="2" algn="ctr">
              <a:defRPr/>
            </a:pP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0" name="Изображение 89" descr="Screenshot 2019-08-20 at 15.51.2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2" y="-4677"/>
            <a:ext cx="754437" cy="43151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347345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660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9268" y="146197"/>
            <a:ext cx="8585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МАТЕМАТИЧЕСКАЯ ГРАМОТНОСТЬ. ПРИМЕРЫ ЗАДАЧ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12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7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3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36819" y="6344611"/>
            <a:ext cx="2743200" cy="365125"/>
          </a:xfrm>
        </p:spPr>
        <p:txBody>
          <a:bodyPr/>
          <a:lstStyle/>
          <a:p>
            <a:r>
              <a:rPr lang="ru-RU" dirty="0" smtClean="0"/>
              <a:t>20</a:t>
            </a:r>
            <a:endParaRPr lang="ru-RU" dirty="0"/>
          </a:p>
        </p:txBody>
      </p:sp>
      <p:pic>
        <p:nvPicPr>
          <p:cNvPr id="27" name="Изображение 26" descr="Screenshot 2019-08-27 at 16.52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440" y="719275"/>
            <a:ext cx="4382970" cy="5829979"/>
          </a:xfrm>
          <a:prstGeom prst="rect">
            <a:avLst/>
          </a:prstGeom>
        </p:spPr>
      </p:pic>
      <p:pic>
        <p:nvPicPr>
          <p:cNvPr id="30" name="Изображение 29" descr="Screenshot 2019-08-27 at 16.56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23" y="574531"/>
            <a:ext cx="4509260" cy="5969706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-642471" y="717176"/>
            <a:ext cx="13288639" cy="6144963"/>
            <a:chOff x="0" y="932494"/>
            <a:chExt cx="12192000" cy="5925506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738909" y="932494"/>
              <a:ext cx="10959143" cy="5677279"/>
              <a:chOff x="1173048" y="902894"/>
              <a:chExt cx="10555588" cy="5677279"/>
            </a:xfrm>
          </p:grpSpPr>
          <p:pic>
            <p:nvPicPr>
              <p:cNvPr id="34" name="Рисунок 27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116" y="5344811"/>
                <a:ext cx="768622" cy="768622"/>
              </a:xfrm>
              <a:prstGeom prst="rect">
                <a:avLst/>
              </a:prstGeom>
              <a:noFill/>
            </p:spPr>
          </p:pic>
          <p:grpSp>
            <p:nvGrpSpPr>
              <p:cNvPr id="35" name="Группа 34"/>
              <p:cNvGrpSpPr/>
              <p:nvPr/>
            </p:nvGrpSpPr>
            <p:grpSpPr>
              <a:xfrm>
                <a:off x="1173048" y="902894"/>
                <a:ext cx="10555588" cy="5677279"/>
                <a:chOff x="1173491" y="932914"/>
                <a:chExt cx="10555588" cy="5677279"/>
              </a:xfrm>
            </p:grpSpPr>
            <p:pic>
              <p:nvPicPr>
                <p:cNvPr id="36" name="Рисунок 30"/>
                <p:cNvPicPr>
                  <a:picLocks noChangeAspect="1"/>
                </p:cNvPicPr>
                <p:nvPr/>
              </p:nvPicPr>
              <p:blipFill>
                <a:blip r:embed="rId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866080">
                  <a:off x="1193784" y="5862496"/>
                  <a:ext cx="697709" cy="6472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" name="Рисунок 31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62622" y="2920916"/>
                  <a:ext cx="532278" cy="53227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Рисунок 32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92783">
                  <a:off x="1315586" y="4833685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9" name="Рисунок 33"/>
                <p:cNvPicPr>
                  <a:picLocks noChangeAspect="1"/>
                </p:cNvPicPr>
                <p:nvPr/>
              </p:nvPicPr>
              <p:blipFill>
                <a:blip r:embed="rId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725895">
                  <a:off x="1184046" y="3639870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0" name="Рисунок 34"/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73262">
                  <a:off x="10634080" y="3709596"/>
                  <a:ext cx="816273" cy="8162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" name="Рисунок 35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435125">
                  <a:off x="10480997" y="5834612"/>
                  <a:ext cx="588719" cy="5887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42" name="Рисунок 36"/>
                <p:cNvPicPr>
                  <a:picLocks noChangeAspect="1"/>
                </p:cNvPicPr>
                <p:nvPr/>
              </p:nvPicPr>
              <p:blipFill>
                <a:blip r:embed="rId12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810854">
                  <a:off x="10674982" y="932914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3" name="Рисунок 37"/>
                <p:cNvPicPr>
                  <a:picLocks noChangeAspect="1"/>
                </p:cNvPicPr>
                <p:nvPr/>
              </p:nvPicPr>
              <p:blipFill>
                <a:blip r:embed="rId1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3491" y="3017204"/>
                  <a:ext cx="397563" cy="3975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44" name="Рисунок 38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55969" y="5795958"/>
                  <a:ext cx="244046" cy="2440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5" name="Рисунок 39"/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49083" y="3638181"/>
                  <a:ext cx="234212" cy="2342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6" name="Рисунок 40"/>
                <p:cNvPicPr>
                  <a:picLocks noChangeAspect="1"/>
                </p:cNvPicPr>
                <p:nvPr/>
              </p:nvPicPr>
              <p:blipFill>
                <a:blip r:embed="rId1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356404">
                  <a:off x="10691723" y="2497268"/>
                  <a:ext cx="480250" cy="48025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7" name="Рисунок 41"/>
                <p:cNvPicPr>
                  <a:picLocks noChangeAspect="1"/>
                </p:cNvPicPr>
                <p:nvPr/>
              </p:nvPicPr>
              <p:blipFill>
                <a:blip r:embed="rId1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4457844">
                  <a:off x="11170090" y="2177134"/>
                  <a:ext cx="443986" cy="341639"/>
                </a:xfrm>
                <a:prstGeom prst="rect">
                  <a:avLst/>
                </a:prstGeom>
                <a:noFill/>
              </p:spPr>
            </p:pic>
            <p:pic>
              <p:nvPicPr>
                <p:cNvPr id="48" name="Рисунок 42"/>
                <p:cNvPicPr>
                  <a:picLocks noChangeAspect="1"/>
                </p:cNvPicPr>
                <p:nvPr/>
              </p:nvPicPr>
              <p:blipFill>
                <a:blip r:embed="rId1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1598135" y="3425065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9" name="Рисунок 43"/>
                <p:cNvPicPr>
                  <a:picLocks noChangeAspect="1"/>
                </p:cNvPicPr>
                <p:nvPr/>
              </p:nvPicPr>
              <p:blipFill>
                <a:blip r:embed="rId1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52934" y="4962355"/>
                  <a:ext cx="376145" cy="376145"/>
                </a:xfrm>
                <a:prstGeom prst="rect">
                  <a:avLst/>
                </a:prstGeom>
                <a:noFill/>
              </p:spPr>
            </p:pic>
            <p:pic>
              <p:nvPicPr>
                <p:cNvPr id="50" name="Рисунок 44"/>
                <p:cNvPicPr>
                  <a:picLocks noChangeAspect="1"/>
                </p:cNvPicPr>
                <p:nvPr/>
              </p:nvPicPr>
              <p:blipFill>
                <a:blip r:embed="rId1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11279564" y="6181032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51" name="Рисунок 45"/>
                <p:cNvPicPr>
                  <a:picLocks noChangeAspect="1"/>
                </p:cNvPicPr>
                <p:nvPr/>
              </p:nvPicPr>
              <p:blipFill>
                <a:blip r:embed="rId1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75823" y="6203961"/>
                  <a:ext cx="406232" cy="406232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33" name="Рисунок 9" descr="line.jpg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6787864"/>
              <a:ext cx="12192000" cy="70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548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9268" y="146197"/>
            <a:ext cx="8585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МАТЕМАТИЧЕСКАЯ ГРАМОТНОСТЬ. ПРИМЕРЫ ЗАДАЧ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12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7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3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36819" y="6376583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22</a:t>
            </a:fld>
            <a:endParaRPr lang="ru-RU" dirty="0"/>
          </a:p>
        </p:txBody>
      </p:sp>
      <p:pic>
        <p:nvPicPr>
          <p:cNvPr id="27" name="Изображение 26" descr="Screenshot 2019-08-27 at 16.53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93" y="690584"/>
            <a:ext cx="4365407" cy="5782613"/>
          </a:xfrm>
          <a:prstGeom prst="rect">
            <a:avLst/>
          </a:prstGeom>
        </p:spPr>
      </p:pic>
      <p:pic>
        <p:nvPicPr>
          <p:cNvPr id="28" name="Изображение 27" descr="Screenshot 2019-08-27 at 16.54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80" y="653863"/>
            <a:ext cx="4361958" cy="5850646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-642471" y="717176"/>
            <a:ext cx="13288639" cy="6144963"/>
            <a:chOff x="0" y="932494"/>
            <a:chExt cx="12192000" cy="5925506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738909" y="932494"/>
              <a:ext cx="10959143" cy="5602072"/>
              <a:chOff x="1173048" y="902894"/>
              <a:chExt cx="10555588" cy="5602072"/>
            </a:xfrm>
          </p:grpSpPr>
          <p:pic>
            <p:nvPicPr>
              <p:cNvPr id="32" name="Рисунок 27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116" y="5344811"/>
                <a:ext cx="768622" cy="768622"/>
              </a:xfrm>
              <a:prstGeom prst="rect">
                <a:avLst/>
              </a:prstGeom>
              <a:noFill/>
            </p:spPr>
          </p:pic>
          <p:grpSp>
            <p:nvGrpSpPr>
              <p:cNvPr id="33" name="Группа 32"/>
              <p:cNvGrpSpPr/>
              <p:nvPr/>
            </p:nvGrpSpPr>
            <p:grpSpPr>
              <a:xfrm>
                <a:off x="1173048" y="902894"/>
                <a:ext cx="10555588" cy="5602072"/>
                <a:chOff x="1173491" y="932914"/>
                <a:chExt cx="10555588" cy="5602072"/>
              </a:xfrm>
            </p:grpSpPr>
            <p:pic>
              <p:nvPicPr>
                <p:cNvPr id="34" name="Рисунок 30"/>
                <p:cNvPicPr>
                  <a:picLocks noChangeAspect="1"/>
                </p:cNvPicPr>
                <p:nvPr/>
              </p:nvPicPr>
              <p:blipFill>
                <a:blip r:embed="rId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866080">
                  <a:off x="1193784" y="5862496"/>
                  <a:ext cx="697709" cy="6472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5" name="Рисунок 31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62622" y="2920916"/>
                  <a:ext cx="532278" cy="53227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" name="Рисунок 32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92783">
                  <a:off x="1315586" y="4833685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" name="Рисунок 33"/>
                <p:cNvPicPr>
                  <a:picLocks noChangeAspect="1"/>
                </p:cNvPicPr>
                <p:nvPr/>
              </p:nvPicPr>
              <p:blipFill>
                <a:blip r:embed="rId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725895">
                  <a:off x="1184046" y="3639870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Рисунок 34"/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73262">
                  <a:off x="10634080" y="3709596"/>
                  <a:ext cx="816273" cy="8162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9" name="Рисунок 35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435125">
                  <a:off x="10480997" y="5834612"/>
                  <a:ext cx="588719" cy="5887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40" name="Рисунок 36"/>
                <p:cNvPicPr>
                  <a:picLocks noChangeAspect="1"/>
                </p:cNvPicPr>
                <p:nvPr/>
              </p:nvPicPr>
              <p:blipFill>
                <a:blip r:embed="rId12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810854">
                  <a:off x="10674982" y="932914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" name="Рисунок 37"/>
                <p:cNvPicPr>
                  <a:picLocks noChangeAspect="1"/>
                </p:cNvPicPr>
                <p:nvPr/>
              </p:nvPicPr>
              <p:blipFill>
                <a:blip r:embed="rId1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3491" y="3017204"/>
                  <a:ext cx="397563" cy="3975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42" name="Рисунок 38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55969" y="5795958"/>
                  <a:ext cx="244046" cy="2440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3" name="Рисунок 39"/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49083" y="3638181"/>
                  <a:ext cx="234212" cy="2342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4" name="Рисунок 40"/>
                <p:cNvPicPr>
                  <a:picLocks noChangeAspect="1"/>
                </p:cNvPicPr>
                <p:nvPr/>
              </p:nvPicPr>
              <p:blipFill>
                <a:blip r:embed="rId1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356404">
                  <a:off x="10691723" y="2497268"/>
                  <a:ext cx="480250" cy="48025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5" name="Рисунок 41"/>
                <p:cNvPicPr>
                  <a:picLocks noChangeAspect="1"/>
                </p:cNvPicPr>
                <p:nvPr/>
              </p:nvPicPr>
              <p:blipFill>
                <a:blip r:embed="rId1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4457844">
                  <a:off x="11170090" y="2177134"/>
                  <a:ext cx="443986" cy="341639"/>
                </a:xfrm>
                <a:prstGeom prst="rect">
                  <a:avLst/>
                </a:prstGeom>
                <a:noFill/>
              </p:spPr>
            </p:pic>
            <p:pic>
              <p:nvPicPr>
                <p:cNvPr id="46" name="Рисунок 42"/>
                <p:cNvPicPr>
                  <a:picLocks noChangeAspect="1"/>
                </p:cNvPicPr>
                <p:nvPr/>
              </p:nvPicPr>
              <p:blipFill>
                <a:blip r:embed="rId1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1598135" y="3425065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7" name="Рисунок 43"/>
                <p:cNvPicPr>
                  <a:picLocks noChangeAspect="1"/>
                </p:cNvPicPr>
                <p:nvPr/>
              </p:nvPicPr>
              <p:blipFill>
                <a:blip r:embed="rId1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52934" y="4962355"/>
                  <a:ext cx="376145" cy="37614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8" name="Рисунок 44"/>
                <p:cNvPicPr>
                  <a:picLocks noChangeAspect="1"/>
                </p:cNvPicPr>
                <p:nvPr/>
              </p:nvPicPr>
              <p:blipFill>
                <a:blip r:embed="rId1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11279564" y="6181032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9" name="Рисунок 45"/>
                <p:cNvPicPr>
                  <a:picLocks noChangeAspect="1"/>
                </p:cNvPicPr>
                <p:nvPr/>
              </p:nvPicPr>
              <p:blipFill>
                <a:blip r:embed="rId1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54822" y="5267468"/>
                  <a:ext cx="406232" cy="406232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31" name="Рисунок 9" descr="line.jpg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6787864"/>
              <a:ext cx="12192000" cy="70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075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Screenshot 2019-08-26 at 15.39.25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17" y="645025"/>
            <a:ext cx="9121631" cy="62129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9268" y="146197"/>
            <a:ext cx="8585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МАТЕМАТИЧЕСКАЯ ГРАМОТНОСТЬ. ПРИМЕРЫ ЗАДАЧ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12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7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3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62262" y="6356350"/>
            <a:ext cx="2743200" cy="365125"/>
          </a:xfrm>
        </p:spPr>
        <p:txBody>
          <a:bodyPr/>
          <a:lstStyle/>
          <a:p>
            <a:r>
              <a:rPr lang="ru-RU" dirty="0" smtClean="0"/>
              <a:t>22</a:t>
            </a:r>
            <a:endParaRPr lang="ru-RU" dirty="0"/>
          </a:p>
        </p:txBody>
      </p:sp>
      <p:grpSp>
        <p:nvGrpSpPr>
          <p:cNvPr id="27" name="Группа 26"/>
          <p:cNvGrpSpPr/>
          <p:nvPr/>
        </p:nvGrpSpPr>
        <p:grpSpPr>
          <a:xfrm>
            <a:off x="-642471" y="717176"/>
            <a:ext cx="13288639" cy="6144963"/>
            <a:chOff x="0" y="932494"/>
            <a:chExt cx="12192000" cy="5925506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738909" y="932494"/>
              <a:ext cx="10959143" cy="5602072"/>
              <a:chOff x="1173048" y="902894"/>
              <a:chExt cx="10555588" cy="5602072"/>
            </a:xfrm>
          </p:grpSpPr>
          <p:pic>
            <p:nvPicPr>
              <p:cNvPr id="30" name="Рисунок 27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116" y="5344811"/>
                <a:ext cx="768622" cy="768622"/>
              </a:xfrm>
              <a:prstGeom prst="rect">
                <a:avLst/>
              </a:prstGeom>
              <a:noFill/>
            </p:spPr>
          </p:pic>
          <p:grpSp>
            <p:nvGrpSpPr>
              <p:cNvPr id="31" name="Группа 30"/>
              <p:cNvGrpSpPr/>
              <p:nvPr/>
            </p:nvGrpSpPr>
            <p:grpSpPr>
              <a:xfrm>
                <a:off x="1173048" y="902894"/>
                <a:ext cx="10555588" cy="5602072"/>
                <a:chOff x="1173491" y="932914"/>
                <a:chExt cx="10555588" cy="5602072"/>
              </a:xfrm>
            </p:grpSpPr>
            <p:pic>
              <p:nvPicPr>
                <p:cNvPr id="32" name="Рисунок 30"/>
                <p:cNvPicPr>
                  <a:picLocks noChangeAspect="1"/>
                </p:cNvPicPr>
                <p:nvPr/>
              </p:nvPicPr>
              <p:blipFill>
                <a:blip r:embed="rId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866080">
                  <a:off x="1193784" y="5862496"/>
                  <a:ext cx="697709" cy="6472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Рисунок 31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62622" y="2920916"/>
                  <a:ext cx="532278" cy="53227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Рисунок 32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92783">
                  <a:off x="1315586" y="4833685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5" name="Рисунок 33"/>
                <p:cNvPicPr>
                  <a:picLocks noChangeAspect="1"/>
                </p:cNvPicPr>
                <p:nvPr/>
              </p:nvPicPr>
              <p:blipFill>
                <a:blip r:embed="rId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725895">
                  <a:off x="1184046" y="3639870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" name="Рисунок 34"/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73262">
                  <a:off x="10634080" y="3709596"/>
                  <a:ext cx="816273" cy="8162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" name="Рисунок 35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435125">
                  <a:off x="10480997" y="5834612"/>
                  <a:ext cx="588719" cy="5887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Рисунок 36"/>
                <p:cNvPicPr>
                  <a:picLocks noChangeAspect="1"/>
                </p:cNvPicPr>
                <p:nvPr/>
              </p:nvPicPr>
              <p:blipFill>
                <a:blip r:embed="rId12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810854">
                  <a:off x="10674982" y="932914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9" name="Рисунок 37"/>
                <p:cNvPicPr>
                  <a:picLocks noChangeAspect="1"/>
                </p:cNvPicPr>
                <p:nvPr/>
              </p:nvPicPr>
              <p:blipFill>
                <a:blip r:embed="rId1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3491" y="3017204"/>
                  <a:ext cx="397563" cy="3975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40" name="Рисунок 38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55969" y="5795958"/>
                  <a:ext cx="244046" cy="2440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" name="Рисунок 39"/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49083" y="3638181"/>
                  <a:ext cx="234212" cy="2342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2" name="Рисунок 40"/>
                <p:cNvPicPr>
                  <a:picLocks noChangeAspect="1"/>
                </p:cNvPicPr>
                <p:nvPr/>
              </p:nvPicPr>
              <p:blipFill>
                <a:blip r:embed="rId1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356404">
                  <a:off x="10691723" y="2497268"/>
                  <a:ext cx="480250" cy="48025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3" name="Рисунок 41"/>
                <p:cNvPicPr>
                  <a:picLocks noChangeAspect="1"/>
                </p:cNvPicPr>
                <p:nvPr/>
              </p:nvPicPr>
              <p:blipFill>
                <a:blip r:embed="rId1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4457844">
                  <a:off x="11170090" y="2177134"/>
                  <a:ext cx="443986" cy="341639"/>
                </a:xfrm>
                <a:prstGeom prst="rect">
                  <a:avLst/>
                </a:prstGeom>
                <a:noFill/>
              </p:spPr>
            </p:pic>
            <p:pic>
              <p:nvPicPr>
                <p:cNvPr id="44" name="Рисунок 42"/>
                <p:cNvPicPr>
                  <a:picLocks noChangeAspect="1"/>
                </p:cNvPicPr>
                <p:nvPr/>
              </p:nvPicPr>
              <p:blipFill>
                <a:blip r:embed="rId1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1598135" y="3425065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5" name="Рисунок 43"/>
                <p:cNvPicPr>
                  <a:picLocks noChangeAspect="1"/>
                </p:cNvPicPr>
                <p:nvPr/>
              </p:nvPicPr>
              <p:blipFill>
                <a:blip r:embed="rId1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52934" y="4962355"/>
                  <a:ext cx="376145" cy="37614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6" name="Рисунок 44"/>
                <p:cNvPicPr>
                  <a:picLocks noChangeAspect="1"/>
                </p:cNvPicPr>
                <p:nvPr/>
              </p:nvPicPr>
              <p:blipFill>
                <a:blip r:embed="rId1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11279564" y="6181032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7" name="Рисунок 45"/>
                <p:cNvPicPr>
                  <a:picLocks noChangeAspect="1"/>
                </p:cNvPicPr>
                <p:nvPr/>
              </p:nvPicPr>
              <p:blipFill>
                <a:blip r:embed="rId1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54822" y="5267468"/>
                  <a:ext cx="406232" cy="406232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29" name="Рисунок 9" descr="line.jpg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6787864"/>
              <a:ext cx="12192000" cy="70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05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9268" y="146197"/>
            <a:ext cx="9103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МАТЕМАТИЧЕСКАЯ ГРАМОТНОСТЬ. РЕШЕНИЕ ЗАДАЧИ.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МИНУТЫ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12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7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3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36819" y="6359525"/>
            <a:ext cx="2743200" cy="365125"/>
          </a:xfrm>
        </p:spPr>
        <p:txBody>
          <a:bodyPr/>
          <a:lstStyle/>
          <a:p>
            <a:r>
              <a:rPr lang="ru-RU" dirty="0" smtClean="0"/>
              <a:t>23</a:t>
            </a:r>
            <a:endParaRPr lang="ru-RU" dirty="0"/>
          </a:p>
        </p:txBody>
      </p:sp>
      <p:pic>
        <p:nvPicPr>
          <p:cNvPr id="4" name="Изображение 3" descr="Screenshot 2019-08-28 at 18.27.2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139"/>
            <a:ext cx="6529906" cy="4704920"/>
          </a:xfrm>
          <a:prstGeom prst="rect">
            <a:avLst/>
          </a:prstGeom>
        </p:spPr>
      </p:pic>
      <p:pic>
        <p:nvPicPr>
          <p:cNvPr id="5" name="Изображение 4" descr="Screenshot 2019-08-28 at 18.27.4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529" y="2038561"/>
            <a:ext cx="5976471" cy="4286228"/>
          </a:xfrm>
          <a:prstGeom prst="rect">
            <a:avLst/>
          </a:prstGeom>
        </p:spPr>
      </p:pic>
      <p:pic>
        <p:nvPicPr>
          <p:cNvPr id="27" name="Изображение 26" descr="Screenshot 2019-08-28 at 20.28.21.png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80" y="2668120"/>
            <a:ext cx="547483" cy="1410821"/>
          </a:xfrm>
          <a:prstGeom prst="rect">
            <a:avLst/>
          </a:prstGeom>
        </p:spPr>
      </p:pic>
      <p:pic>
        <p:nvPicPr>
          <p:cNvPr id="28" name="Изображение 27" descr="Screenshot 2019-08-28 at 20.30.30.png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183" y="806823"/>
            <a:ext cx="611697" cy="135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3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Изображение 42" descr="Screenshot 2019-08-20 at 16.25.21.png"/>
          <p:cNvPicPr>
            <a:picLocks noChangeAspect="1"/>
          </p:cNvPicPr>
          <p:nvPr/>
        </p:nvPicPr>
        <p:blipFill>
          <a:blip r:embed="rId3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1" y="580667"/>
            <a:ext cx="12091409" cy="62773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flipH="1">
            <a:off x="2639616" y="-6064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7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6" name="Заголовок 1"/>
          <p:cNvSpPr txBox="1">
            <a:spLocks/>
          </p:cNvSpPr>
          <p:nvPr/>
        </p:nvSpPr>
        <p:spPr>
          <a:xfrm>
            <a:off x="1220592" y="150315"/>
            <a:ext cx="9002014" cy="388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2021: </a:t>
            </a:r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КРЕАТИВНОЕ МЫШЛЕНИЕ</a:t>
            </a:r>
            <a:endParaRPr lang="ru-RU" sz="2000" b="1" dirty="0">
              <a:solidFill>
                <a:srgbClr val="2F5597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Изображение 35" descr="Screenshot 2019-08-20 at 15.51.2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08" y="62873"/>
            <a:ext cx="754437" cy="431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2092" y="766669"/>
            <a:ext cx="5554848" cy="193899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</a:rPr>
              <a:t>Мышление, результатом которого является открытие принципиально нового или усовершенствованного </a:t>
            </a:r>
            <a:r>
              <a:rPr lang="ru-RU" sz="2000" b="1" dirty="0">
                <a:solidFill>
                  <a:srgbClr val="2F5597"/>
                </a:solidFill>
              </a:rPr>
              <a:t>решения той или иной </a:t>
            </a:r>
            <a:r>
              <a:rPr lang="ru-RU" sz="2000" b="1" dirty="0" smtClean="0">
                <a:solidFill>
                  <a:srgbClr val="2F5597"/>
                </a:solidFill>
              </a:rPr>
              <a:t>задачи</a:t>
            </a:r>
          </a:p>
          <a:p>
            <a:r>
              <a:rPr lang="ru-RU" sz="2000" b="1" dirty="0" smtClean="0">
                <a:solidFill>
                  <a:srgbClr val="2F5597"/>
                </a:solidFill>
              </a:rPr>
              <a:t> (</a:t>
            </a:r>
            <a:r>
              <a:rPr lang="ru-RU" sz="2000" b="1" dirty="0" err="1" smtClean="0">
                <a:solidFill>
                  <a:srgbClr val="2F5597"/>
                </a:solidFill>
              </a:rPr>
              <a:t>Г.Линдсей</a:t>
            </a:r>
            <a:r>
              <a:rPr lang="ru-RU" sz="2000" b="1" dirty="0" smtClean="0">
                <a:solidFill>
                  <a:srgbClr val="2F5597"/>
                </a:solidFill>
              </a:rPr>
              <a:t>, К. </a:t>
            </a:r>
            <a:r>
              <a:rPr lang="ru-RU" sz="2000" b="1" dirty="0" err="1" smtClean="0">
                <a:solidFill>
                  <a:srgbClr val="2F5597"/>
                </a:solidFill>
              </a:rPr>
              <a:t>Халл</a:t>
            </a:r>
            <a:r>
              <a:rPr lang="ru-RU" sz="2000" b="1" dirty="0" smtClean="0">
                <a:solidFill>
                  <a:srgbClr val="2F5597"/>
                </a:solidFill>
              </a:rPr>
              <a:t>, Р. Томпсон «Творческое и критическое мышление» )</a:t>
            </a:r>
            <a:endParaRPr lang="ru-RU" sz="2000" b="1" dirty="0">
              <a:solidFill>
                <a:srgbClr val="2F5597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47405" y="5684133"/>
            <a:ext cx="4580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BA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СПОСОБЫ РАЗВИТИЯ КРЕАТИВНОГО МЫШЛЕНИЯ</a:t>
            </a:r>
          </a:p>
        </p:txBody>
      </p:sp>
      <p:grpSp>
        <p:nvGrpSpPr>
          <p:cNvPr id="51" name="Group 12"/>
          <p:cNvGrpSpPr>
            <a:grpSpLocks/>
          </p:cNvGrpSpPr>
          <p:nvPr/>
        </p:nvGrpSpPr>
        <p:grpSpPr bwMode="auto">
          <a:xfrm>
            <a:off x="404176" y="4495254"/>
            <a:ext cx="2873226" cy="721085"/>
            <a:chOff x="1466850" y="2637632"/>
            <a:chExt cx="1296988" cy="1296193"/>
          </a:xfrm>
          <a:solidFill>
            <a:srgbClr val="DB7373">
              <a:alpha val="70000"/>
            </a:srgbClr>
          </a:solidFill>
        </p:grpSpPr>
        <p:sp>
          <p:nvSpPr>
            <p:cNvPr id="52" name="Rectangle 12"/>
            <p:cNvSpPr>
              <a:spLocks noChangeArrowheads="1"/>
            </p:cNvSpPr>
            <p:nvPr/>
          </p:nvSpPr>
          <p:spPr bwMode="auto">
            <a:xfrm>
              <a:off x="1466850" y="2639221"/>
              <a:ext cx="1296988" cy="1294604"/>
            </a:xfrm>
            <a:prstGeom prst="rect">
              <a:avLst/>
            </a:prstGeom>
            <a:grpFill/>
            <a:ln w="9525" cap="flat" cmpd="sng" algn="ctr">
              <a:solidFill>
                <a:srgbClr val="0195F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srgbClr val="000000">
                  <a:alpha val="26667"/>
                </a:srgb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latin typeface="Arial" charset="0"/>
                <a:cs typeface="+mn-cs"/>
              </a:endParaRPr>
            </a:p>
          </p:txBody>
        </p:sp>
        <p:sp>
          <p:nvSpPr>
            <p:cNvPr id="53" name="Freeform 20"/>
            <p:cNvSpPr>
              <a:spLocks/>
            </p:cNvSpPr>
            <p:nvPr/>
          </p:nvSpPr>
          <p:spPr bwMode="auto">
            <a:xfrm>
              <a:off x="1466850" y="2637632"/>
              <a:ext cx="1296988" cy="1293813"/>
            </a:xfrm>
            <a:custGeom>
              <a:avLst/>
              <a:gdLst>
                <a:gd name="T0" fmla="*/ 0 w 817"/>
                <a:gd name="T1" fmla="*/ 1293813 h 815"/>
                <a:gd name="T2" fmla="*/ 1296988 w 817"/>
                <a:gd name="T3" fmla="*/ 1293813 h 815"/>
                <a:gd name="T4" fmla="*/ 1296988 w 817"/>
                <a:gd name="T5" fmla="*/ 0 h 815"/>
                <a:gd name="T6" fmla="*/ 0 w 817"/>
                <a:gd name="T7" fmla="*/ 1293813 h 8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7" h="815">
                  <a:moveTo>
                    <a:pt x="0" y="815"/>
                  </a:moveTo>
                  <a:lnTo>
                    <a:pt x="817" y="815"/>
                  </a:lnTo>
                  <a:lnTo>
                    <a:pt x="817" y="0"/>
                  </a:lnTo>
                  <a:lnTo>
                    <a:pt x="0" y="8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02962" y="4695974"/>
            <a:ext cx="2598000" cy="233397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 ВЗАИМОСВЯЗЕЙ</a:t>
            </a:r>
            <a:endParaRPr lang="ru-RU" sz="1200" dirty="0">
              <a:solidFill>
                <a:schemeClr val="tx2"/>
              </a:solidFill>
            </a:endParaRPr>
          </a:p>
        </p:txBody>
      </p:sp>
      <p:grpSp>
        <p:nvGrpSpPr>
          <p:cNvPr id="55" name="Group 3"/>
          <p:cNvGrpSpPr>
            <a:grpSpLocks/>
          </p:cNvGrpSpPr>
          <p:nvPr/>
        </p:nvGrpSpPr>
        <p:grpSpPr bwMode="auto">
          <a:xfrm>
            <a:off x="8502036" y="4504785"/>
            <a:ext cx="2872800" cy="692988"/>
            <a:chOff x="6416675" y="2637632"/>
            <a:chExt cx="1293813" cy="1296193"/>
          </a:xfrm>
          <a:solidFill>
            <a:srgbClr val="DB7373">
              <a:alpha val="70000"/>
            </a:srgbClr>
          </a:solidFill>
        </p:grpSpPr>
        <p:sp>
          <p:nvSpPr>
            <p:cNvPr id="56" name="Rectangle 18"/>
            <p:cNvSpPr>
              <a:spLocks noChangeArrowheads="1"/>
            </p:cNvSpPr>
            <p:nvPr/>
          </p:nvSpPr>
          <p:spPr bwMode="auto">
            <a:xfrm>
              <a:off x="6416675" y="2639221"/>
              <a:ext cx="1293813" cy="1294604"/>
            </a:xfrm>
            <a:prstGeom prst="rect">
              <a:avLst/>
            </a:prstGeom>
            <a:grpFill/>
            <a:ln w="9525" cap="flat" cmpd="sng" algn="ctr">
              <a:solidFill>
                <a:srgbClr val="048C8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latin typeface="Arial" charset="0"/>
                <a:cs typeface="+mn-cs"/>
              </a:endParaRPr>
            </a:p>
          </p:txBody>
        </p:sp>
        <p:sp>
          <p:nvSpPr>
            <p:cNvPr id="57" name="Freeform 21"/>
            <p:cNvSpPr>
              <a:spLocks/>
            </p:cNvSpPr>
            <p:nvPr/>
          </p:nvSpPr>
          <p:spPr bwMode="auto">
            <a:xfrm>
              <a:off x="6416675" y="2637632"/>
              <a:ext cx="1293813" cy="1293813"/>
            </a:xfrm>
            <a:custGeom>
              <a:avLst/>
              <a:gdLst>
                <a:gd name="T0" fmla="*/ 0 w 815"/>
                <a:gd name="T1" fmla="*/ 1293813 h 815"/>
                <a:gd name="T2" fmla="*/ 1293813 w 815"/>
                <a:gd name="T3" fmla="*/ 1293813 h 815"/>
                <a:gd name="T4" fmla="*/ 1293813 w 815"/>
                <a:gd name="T5" fmla="*/ 0 h 815"/>
                <a:gd name="T6" fmla="*/ 0 w 815"/>
                <a:gd name="T7" fmla="*/ 1293813 h 8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5" h="815">
                  <a:moveTo>
                    <a:pt x="0" y="815"/>
                  </a:moveTo>
                  <a:lnTo>
                    <a:pt x="815" y="815"/>
                  </a:lnTo>
                  <a:lnTo>
                    <a:pt x="815" y="0"/>
                  </a:lnTo>
                  <a:lnTo>
                    <a:pt x="0" y="8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8592596" y="4532564"/>
            <a:ext cx="2634647" cy="646331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lvl="2" algn="ctr"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АССОЦИАТИВНОГО МЫШЛЕНИЯ</a:t>
            </a:r>
            <a:endParaRPr lang="ru-RU" sz="12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roup 12"/>
          <p:cNvGrpSpPr>
            <a:grpSpLocks/>
          </p:cNvGrpSpPr>
          <p:nvPr/>
        </p:nvGrpSpPr>
        <p:grpSpPr bwMode="auto">
          <a:xfrm>
            <a:off x="3123670" y="3860285"/>
            <a:ext cx="2873226" cy="567419"/>
            <a:chOff x="1466850" y="2637632"/>
            <a:chExt cx="1296988" cy="1296193"/>
          </a:xfrm>
          <a:solidFill>
            <a:srgbClr val="DB7373">
              <a:alpha val="70000"/>
            </a:srgbClr>
          </a:solidFill>
        </p:grpSpPr>
        <p:sp>
          <p:nvSpPr>
            <p:cNvPr id="60" name="Rectangle 12"/>
            <p:cNvSpPr>
              <a:spLocks noChangeArrowheads="1"/>
            </p:cNvSpPr>
            <p:nvPr/>
          </p:nvSpPr>
          <p:spPr bwMode="auto">
            <a:xfrm>
              <a:off x="1466850" y="2639221"/>
              <a:ext cx="1296988" cy="1294604"/>
            </a:xfrm>
            <a:prstGeom prst="rect">
              <a:avLst/>
            </a:prstGeom>
            <a:grpFill/>
            <a:ln w="9525" cap="flat" cmpd="sng" algn="ctr">
              <a:solidFill>
                <a:srgbClr val="0195F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srgbClr val="000000">
                  <a:alpha val="26667"/>
                </a:srgb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latin typeface="Arial" charset="0"/>
                <a:cs typeface="+mn-cs"/>
              </a:endParaRPr>
            </a:p>
          </p:txBody>
        </p:sp>
        <p:sp>
          <p:nvSpPr>
            <p:cNvPr id="61" name="Freeform 20"/>
            <p:cNvSpPr>
              <a:spLocks/>
            </p:cNvSpPr>
            <p:nvPr/>
          </p:nvSpPr>
          <p:spPr bwMode="auto">
            <a:xfrm>
              <a:off x="1466850" y="2637632"/>
              <a:ext cx="1296988" cy="1293813"/>
            </a:xfrm>
            <a:custGeom>
              <a:avLst/>
              <a:gdLst>
                <a:gd name="T0" fmla="*/ 0 w 817"/>
                <a:gd name="T1" fmla="*/ 1293813 h 815"/>
                <a:gd name="T2" fmla="*/ 1296988 w 817"/>
                <a:gd name="T3" fmla="*/ 1293813 h 815"/>
                <a:gd name="T4" fmla="*/ 1296988 w 817"/>
                <a:gd name="T5" fmla="*/ 0 h 815"/>
                <a:gd name="T6" fmla="*/ 0 w 817"/>
                <a:gd name="T7" fmla="*/ 1293813 h 8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7" h="815">
                  <a:moveTo>
                    <a:pt x="0" y="815"/>
                  </a:moveTo>
                  <a:lnTo>
                    <a:pt x="817" y="815"/>
                  </a:lnTo>
                  <a:lnTo>
                    <a:pt x="817" y="0"/>
                  </a:lnTo>
                  <a:lnTo>
                    <a:pt x="0" y="8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3127878" y="4061280"/>
            <a:ext cx="2797465" cy="233397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ПРОЕКТИРОВАНИЕ</a:t>
            </a:r>
            <a:endParaRPr lang="ru-RU" sz="1100" dirty="0">
              <a:solidFill>
                <a:schemeClr val="tx2"/>
              </a:solidFill>
            </a:endParaRPr>
          </a:p>
        </p:txBody>
      </p:sp>
      <p:grpSp>
        <p:nvGrpSpPr>
          <p:cNvPr id="63" name="Group 3"/>
          <p:cNvGrpSpPr>
            <a:grpSpLocks/>
          </p:cNvGrpSpPr>
          <p:nvPr/>
        </p:nvGrpSpPr>
        <p:grpSpPr bwMode="auto">
          <a:xfrm>
            <a:off x="6073833" y="3860794"/>
            <a:ext cx="2872800" cy="592889"/>
            <a:chOff x="6416675" y="2577518"/>
            <a:chExt cx="1293813" cy="1353927"/>
          </a:xfrm>
          <a:solidFill>
            <a:srgbClr val="DB7373">
              <a:alpha val="70000"/>
            </a:srgbClr>
          </a:solidFill>
        </p:grpSpPr>
        <p:sp>
          <p:nvSpPr>
            <p:cNvPr id="64" name="Rectangle 18"/>
            <p:cNvSpPr>
              <a:spLocks noChangeArrowheads="1"/>
            </p:cNvSpPr>
            <p:nvPr/>
          </p:nvSpPr>
          <p:spPr bwMode="auto">
            <a:xfrm>
              <a:off x="6416675" y="2577518"/>
              <a:ext cx="1293813" cy="1294604"/>
            </a:xfrm>
            <a:prstGeom prst="rect">
              <a:avLst/>
            </a:prstGeom>
            <a:grpFill/>
            <a:ln w="9525" cap="flat" cmpd="sng" algn="ctr">
              <a:solidFill>
                <a:srgbClr val="048C8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 sz="2400">
                <a:latin typeface="Arial" charset="0"/>
                <a:cs typeface="+mn-cs"/>
              </a:endParaRPr>
            </a:p>
          </p:txBody>
        </p:sp>
        <p:sp>
          <p:nvSpPr>
            <p:cNvPr id="65" name="Freeform 21"/>
            <p:cNvSpPr>
              <a:spLocks/>
            </p:cNvSpPr>
            <p:nvPr/>
          </p:nvSpPr>
          <p:spPr bwMode="auto">
            <a:xfrm>
              <a:off x="6416675" y="2637632"/>
              <a:ext cx="1293813" cy="1293813"/>
            </a:xfrm>
            <a:custGeom>
              <a:avLst/>
              <a:gdLst>
                <a:gd name="T0" fmla="*/ 0 w 815"/>
                <a:gd name="T1" fmla="*/ 1293813 h 815"/>
                <a:gd name="T2" fmla="*/ 1293813 w 815"/>
                <a:gd name="T3" fmla="*/ 1293813 h 815"/>
                <a:gd name="T4" fmla="*/ 1293813 w 815"/>
                <a:gd name="T5" fmla="*/ 0 h 815"/>
                <a:gd name="T6" fmla="*/ 0 w 815"/>
                <a:gd name="T7" fmla="*/ 1293813 h 8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15" h="815">
                  <a:moveTo>
                    <a:pt x="0" y="815"/>
                  </a:moveTo>
                  <a:lnTo>
                    <a:pt x="815" y="815"/>
                  </a:lnTo>
                  <a:lnTo>
                    <a:pt x="815" y="0"/>
                  </a:lnTo>
                  <a:lnTo>
                    <a:pt x="0" y="8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6177904" y="4076301"/>
            <a:ext cx="2634647" cy="215444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lnSpc>
                <a:spcPts val="2100"/>
              </a:lnSpc>
              <a:defRPr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lvl="2" algn="ctr"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«НЕОБЫЧНОЕ РИСОВАНИЕ»</a:t>
            </a:r>
            <a:endParaRPr lang="ru-RU" sz="12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Group 23"/>
          <p:cNvGrpSpPr>
            <a:grpSpLocks/>
          </p:cNvGrpSpPr>
          <p:nvPr/>
        </p:nvGrpSpPr>
        <p:grpSpPr bwMode="auto">
          <a:xfrm>
            <a:off x="1277554" y="4437613"/>
            <a:ext cx="9214511" cy="1931854"/>
            <a:chOff x="230188" y="2373312"/>
            <a:chExt cx="8713788" cy="4032251"/>
          </a:xfrm>
        </p:grpSpPr>
        <p:sp>
          <p:nvSpPr>
            <p:cNvPr id="68" name="Freeform 7"/>
            <p:cNvSpPr>
              <a:spLocks/>
            </p:cNvSpPr>
            <p:nvPr/>
          </p:nvSpPr>
          <p:spPr bwMode="auto">
            <a:xfrm>
              <a:off x="5984876" y="3267074"/>
              <a:ext cx="1098550" cy="1090613"/>
            </a:xfrm>
            <a:custGeom>
              <a:avLst/>
              <a:gdLst>
                <a:gd name="T0" fmla="*/ 293 w 293"/>
                <a:gd name="T1" fmla="*/ 11 h 291"/>
                <a:gd name="T2" fmla="*/ 13 w 293"/>
                <a:gd name="T3" fmla="*/ 291 h 291"/>
                <a:gd name="T4" fmla="*/ 7 w 293"/>
                <a:gd name="T5" fmla="*/ 286 h 291"/>
                <a:gd name="T6" fmla="*/ 0 w 293"/>
                <a:gd name="T7" fmla="*/ 281 h 291"/>
                <a:gd name="T8" fmla="*/ 282 w 293"/>
                <a:gd name="T9" fmla="*/ 0 h 291"/>
                <a:gd name="T10" fmla="*/ 288 w 293"/>
                <a:gd name="T11" fmla="*/ 6 h 291"/>
                <a:gd name="T12" fmla="*/ 293 w 293"/>
                <a:gd name="T13" fmla="*/ 1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291">
                  <a:moveTo>
                    <a:pt x="293" y="11"/>
                  </a:moveTo>
                  <a:cubicBezTo>
                    <a:pt x="13" y="291"/>
                    <a:pt x="13" y="291"/>
                    <a:pt x="13" y="291"/>
                  </a:cubicBezTo>
                  <a:cubicBezTo>
                    <a:pt x="11" y="290"/>
                    <a:pt x="9" y="288"/>
                    <a:pt x="7" y="286"/>
                  </a:cubicBezTo>
                  <a:cubicBezTo>
                    <a:pt x="5" y="285"/>
                    <a:pt x="3" y="283"/>
                    <a:pt x="0" y="281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8" y="6"/>
                    <a:pt x="288" y="6"/>
                    <a:pt x="288" y="6"/>
                  </a:cubicBezTo>
                  <a:lnTo>
                    <a:pt x="293" y="1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69" name="Freeform 8"/>
            <p:cNvSpPr>
              <a:spLocks/>
            </p:cNvSpPr>
            <p:nvPr/>
          </p:nvSpPr>
          <p:spPr bwMode="auto">
            <a:xfrm>
              <a:off x="5056189" y="2373312"/>
              <a:ext cx="468312" cy="1541462"/>
            </a:xfrm>
            <a:custGeom>
              <a:avLst/>
              <a:gdLst>
                <a:gd name="T0" fmla="*/ 125 w 125"/>
                <a:gd name="T1" fmla="*/ 4 h 411"/>
                <a:gd name="T2" fmla="*/ 16 w 125"/>
                <a:gd name="T3" fmla="*/ 411 h 411"/>
                <a:gd name="T4" fmla="*/ 8 w 125"/>
                <a:gd name="T5" fmla="*/ 409 h 411"/>
                <a:gd name="T6" fmla="*/ 0 w 125"/>
                <a:gd name="T7" fmla="*/ 407 h 411"/>
                <a:gd name="T8" fmla="*/ 110 w 125"/>
                <a:gd name="T9" fmla="*/ 0 h 411"/>
                <a:gd name="T10" fmla="*/ 117 w 125"/>
                <a:gd name="T11" fmla="*/ 2 h 411"/>
                <a:gd name="T12" fmla="*/ 125 w 125"/>
                <a:gd name="T13" fmla="*/ 4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411">
                  <a:moveTo>
                    <a:pt x="125" y="4"/>
                  </a:moveTo>
                  <a:cubicBezTo>
                    <a:pt x="16" y="411"/>
                    <a:pt x="16" y="411"/>
                    <a:pt x="16" y="411"/>
                  </a:cubicBezTo>
                  <a:cubicBezTo>
                    <a:pt x="13" y="410"/>
                    <a:pt x="11" y="410"/>
                    <a:pt x="8" y="409"/>
                  </a:cubicBezTo>
                  <a:cubicBezTo>
                    <a:pt x="6" y="408"/>
                    <a:pt x="3" y="408"/>
                    <a:pt x="0" y="407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7" y="2"/>
                    <a:pt x="117" y="2"/>
                    <a:pt x="117" y="2"/>
                  </a:cubicBezTo>
                  <a:lnTo>
                    <a:pt x="125" y="4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0" name="Freeform 9"/>
            <p:cNvSpPr>
              <a:spLocks/>
            </p:cNvSpPr>
            <p:nvPr/>
          </p:nvSpPr>
          <p:spPr bwMode="auto">
            <a:xfrm>
              <a:off x="3657600" y="2373312"/>
              <a:ext cx="463550" cy="1541462"/>
            </a:xfrm>
            <a:custGeom>
              <a:avLst/>
              <a:gdLst>
                <a:gd name="T0" fmla="*/ 124 w 124"/>
                <a:gd name="T1" fmla="*/ 407 h 411"/>
                <a:gd name="T2" fmla="*/ 116 w 124"/>
                <a:gd name="T3" fmla="*/ 409 h 411"/>
                <a:gd name="T4" fmla="*/ 109 w 124"/>
                <a:gd name="T5" fmla="*/ 411 h 411"/>
                <a:gd name="T6" fmla="*/ 0 w 124"/>
                <a:gd name="T7" fmla="*/ 4 h 411"/>
                <a:gd name="T8" fmla="*/ 7 w 124"/>
                <a:gd name="T9" fmla="*/ 2 h 411"/>
                <a:gd name="T10" fmla="*/ 15 w 124"/>
                <a:gd name="T11" fmla="*/ 0 h 411"/>
                <a:gd name="T12" fmla="*/ 124 w 124"/>
                <a:gd name="T13" fmla="*/ 40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411">
                  <a:moveTo>
                    <a:pt x="124" y="407"/>
                  </a:moveTo>
                  <a:cubicBezTo>
                    <a:pt x="122" y="408"/>
                    <a:pt x="119" y="408"/>
                    <a:pt x="116" y="409"/>
                  </a:cubicBezTo>
                  <a:cubicBezTo>
                    <a:pt x="114" y="410"/>
                    <a:pt x="111" y="410"/>
                    <a:pt x="109" y="41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24" y="407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1" name="Freeform 10"/>
            <p:cNvSpPr>
              <a:spLocks/>
            </p:cNvSpPr>
            <p:nvPr/>
          </p:nvSpPr>
          <p:spPr bwMode="auto">
            <a:xfrm>
              <a:off x="2097088" y="3267074"/>
              <a:ext cx="1095375" cy="1090613"/>
            </a:xfrm>
            <a:custGeom>
              <a:avLst/>
              <a:gdLst>
                <a:gd name="T0" fmla="*/ 292 w 292"/>
                <a:gd name="T1" fmla="*/ 281 h 291"/>
                <a:gd name="T2" fmla="*/ 286 w 292"/>
                <a:gd name="T3" fmla="*/ 286 h 291"/>
                <a:gd name="T4" fmla="*/ 280 w 292"/>
                <a:gd name="T5" fmla="*/ 291 h 291"/>
                <a:gd name="T6" fmla="*/ 0 w 292"/>
                <a:gd name="T7" fmla="*/ 11 h 291"/>
                <a:gd name="T8" fmla="*/ 5 w 292"/>
                <a:gd name="T9" fmla="*/ 6 h 291"/>
                <a:gd name="T10" fmla="*/ 11 w 292"/>
                <a:gd name="T11" fmla="*/ 0 h 291"/>
                <a:gd name="T12" fmla="*/ 292 w 292"/>
                <a:gd name="T13" fmla="*/ 28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" h="291">
                  <a:moveTo>
                    <a:pt x="292" y="281"/>
                  </a:moveTo>
                  <a:cubicBezTo>
                    <a:pt x="290" y="283"/>
                    <a:pt x="288" y="285"/>
                    <a:pt x="286" y="286"/>
                  </a:cubicBezTo>
                  <a:cubicBezTo>
                    <a:pt x="284" y="288"/>
                    <a:pt x="282" y="290"/>
                    <a:pt x="280" y="29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292" y="28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2" name="Freeform 11"/>
            <p:cNvSpPr>
              <a:spLocks/>
            </p:cNvSpPr>
            <p:nvPr/>
          </p:nvSpPr>
          <p:spPr bwMode="auto">
            <a:xfrm>
              <a:off x="230188" y="3854449"/>
              <a:ext cx="8713788" cy="2551114"/>
            </a:xfrm>
            <a:custGeom>
              <a:avLst/>
              <a:gdLst>
                <a:gd name="T0" fmla="*/ 2324 w 2324"/>
                <a:gd name="T1" fmla="*/ 680 h 680"/>
                <a:gd name="T2" fmla="*/ 1663 w 2324"/>
                <a:gd name="T3" fmla="*/ 680 h 680"/>
                <a:gd name="T4" fmla="*/ 1663 w 2324"/>
                <a:gd name="T5" fmla="*/ 620 h 680"/>
                <a:gd name="T6" fmla="*/ 1163 w 2324"/>
                <a:gd name="T7" fmla="*/ 120 h 680"/>
                <a:gd name="T8" fmla="*/ 662 w 2324"/>
                <a:gd name="T9" fmla="*/ 620 h 680"/>
                <a:gd name="T10" fmla="*/ 662 w 2324"/>
                <a:gd name="T11" fmla="*/ 680 h 680"/>
                <a:gd name="T12" fmla="*/ 0 w 2324"/>
                <a:gd name="T13" fmla="*/ 680 h 680"/>
                <a:gd name="T14" fmla="*/ 0 w 2324"/>
                <a:gd name="T15" fmla="*/ 560 h 680"/>
                <a:gd name="T16" fmla="*/ 545 w 2324"/>
                <a:gd name="T17" fmla="*/ 560 h 680"/>
                <a:gd name="T18" fmla="*/ 1163 w 2324"/>
                <a:gd name="T19" fmla="*/ 0 h 680"/>
                <a:gd name="T20" fmla="*/ 1780 w 2324"/>
                <a:gd name="T21" fmla="*/ 560 h 680"/>
                <a:gd name="T22" fmla="*/ 2324 w 2324"/>
                <a:gd name="T23" fmla="*/ 560 h 680"/>
                <a:gd name="T24" fmla="*/ 2324 w 2324"/>
                <a:gd name="T2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24" h="680">
                  <a:moveTo>
                    <a:pt x="2324" y="680"/>
                  </a:moveTo>
                  <a:cubicBezTo>
                    <a:pt x="1663" y="680"/>
                    <a:pt x="1663" y="680"/>
                    <a:pt x="1663" y="680"/>
                  </a:cubicBezTo>
                  <a:cubicBezTo>
                    <a:pt x="1663" y="620"/>
                    <a:pt x="1663" y="620"/>
                    <a:pt x="1663" y="620"/>
                  </a:cubicBezTo>
                  <a:cubicBezTo>
                    <a:pt x="1663" y="344"/>
                    <a:pt x="1439" y="120"/>
                    <a:pt x="1163" y="120"/>
                  </a:cubicBezTo>
                  <a:cubicBezTo>
                    <a:pt x="887" y="120"/>
                    <a:pt x="662" y="344"/>
                    <a:pt x="662" y="620"/>
                  </a:cubicBezTo>
                  <a:cubicBezTo>
                    <a:pt x="662" y="680"/>
                    <a:pt x="662" y="680"/>
                    <a:pt x="662" y="680"/>
                  </a:cubicBezTo>
                  <a:cubicBezTo>
                    <a:pt x="0" y="680"/>
                    <a:pt x="0" y="680"/>
                    <a:pt x="0" y="68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545" y="560"/>
                    <a:pt x="545" y="560"/>
                    <a:pt x="545" y="560"/>
                  </a:cubicBezTo>
                  <a:cubicBezTo>
                    <a:pt x="576" y="246"/>
                    <a:pt x="841" y="0"/>
                    <a:pt x="1163" y="0"/>
                  </a:cubicBezTo>
                  <a:cubicBezTo>
                    <a:pt x="1485" y="0"/>
                    <a:pt x="1750" y="246"/>
                    <a:pt x="1780" y="560"/>
                  </a:cubicBezTo>
                  <a:cubicBezTo>
                    <a:pt x="2324" y="560"/>
                    <a:pt x="2324" y="560"/>
                    <a:pt x="2324" y="560"/>
                  </a:cubicBezTo>
                  <a:lnTo>
                    <a:pt x="2324" y="6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6246770" y="781202"/>
            <a:ext cx="5571701" cy="1938992"/>
          </a:xfrm>
          <a:prstGeom prst="rect">
            <a:avLst/>
          </a:prstGeom>
          <a:solidFill>
            <a:srgbClr val="BFBFBF"/>
          </a:solidFill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</a:rPr>
              <a:t>Процесс установления связей между идеями и событиями, на первый взгляд несвязанными</a:t>
            </a:r>
          </a:p>
          <a:p>
            <a:endParaRPr lang="ru-RU" sz="2000" b="1" dirty="0">
              <a:solidFill>
                <a:srgbClr val="2F5597"/>
              </a:solidFill>
            </a:endParaRPr>
          </a:p>
          <a:p>
            <a:endParaRPr lang="ru-RU" sz="2000" b="1" dirty="0" smtClean="0">
              <a:solidFill>
                <a:srgbClr val="2F5597"/>
              </a:solidFill>
            </a:endParaRPr>
          </a:p>
          <a:p>
            <a:r>
              <a:rPr lang="ru-RU" sz="2000" b="1" dirty="0" smtClean="0">
                <a:solidFill>
                  <a:srgbClr val="2F5597"/>
                </a:solidFill>
              </a:rPr>
              <a:t>(Дж. Гудвин «Исследование в психологии: методы и планирование»)</a:t>
            </a:r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9448800" y="6341132"/>
            <a:ext cx="2743200" cy="365125"/>
          </a:xfrm>
        </p:spPr>
        <p:txBody>
          <a:bodyPr/>
          <a:lstStyle/>
          <a:p>
            <a:r>
              <a:rPr lang="ru-RU" dirty="0" smtClean="0"/>
              <a:t>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93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7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-70545" y="-16112"/>
            <a:ext cx="12192000" cy="6874112"/>
            <a:chOff x="0" y="-16112"/>
            <a:chExt cx="12192000" cy="6874112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606900" y="897212"/>
              <a:ext cx="11449559" cy="5530478"/>
              <a:chOff x="1045904" y="867612"/>
              <a:chExt cx="11027954" cy="5530478"/>
            </a:xfrm>
          </p:grpSpPr>
          <p:pic>
            <p:nvPicPr>
              <p:cNvPr id="44" name="Рисунок 27"/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0323" y="4721082"/>
                <a:ext cx="768622" cy="768622"/>
              </a:xfrm>
              <a:prstGeom prst="rect">
                <a:avLst/>
              </a:prstGeom>
              <a:noFill/>
            </p:spPr>
          </p:pic>
          <p:grpSp>
            <p:nvGrpSpPr>
              <p:cNvPr id="45" name="Группа 44"/>
              <p:cNvGrpSpPr/>
              <p:nvPr/>
            </p:nvGrpSpPr>
            <p:grpSpPr>
              <a:xfrm>
                <a:off x="1045904" y="867612"/>
                <a:ext cx="11027954" cy="5530478"/>
                <a:chOff x="1046347" y="897632"/>
                <a:chExt cx="11027954" cy="5530478"/>
              </a:xfrm>
            </p:grpSpPr>
            <p:pic>
              <p:nvPicPr>
                <p:cNvPr id="46" name="Рисунок 30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866080">
                  <a:off x="1503224" y="5739009"/>
                  <a:ext cx="697709" cy="6472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47" name="Рисунок 31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42023" y="3156636"/>
                  <a:ext cx="532278" cy="532278"/>
                </a:xfrm>
                <a:prstGeom prst="rect">
                  <a:avLst/>
                </a:prstGeom>
                <a:noFill/>
              </p:spPr>
            </p:pic>
            <p:pic>
              <p:nvPicPr>
                <p:cNvPr id="49" name="Рисунок 33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725895">
                  <a:off x="2002052" y="3629640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50" name="Рисунок 34"/>
                <p:cNvPicPr>
                  <a:picLocks noChangeAspect="1"/>
                </p:cNvPicPr>
                <p:nvPr/>
              </p:nvPicPr>
              <p:blipFill>
                <a:blip r:embed="rId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32952" y="1645577"/>
                  <a:ext cx="816273" cy="8162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51" name="Рисунок 35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435125">
                  <a:off x="9970436" y="3153157"/>
                  <a:ext cx="588719" cy="5887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52" name="Рисунок 36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810854">
                  <a:off x="11154610" y="897632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53" name="Рисунок 37"/>
                <p:cNvPicPr>
                  <a:picLocks noChangeAspect="1"/>
                </p:cNvPicPr>
                <p:nvPr/>
              </p:nvPicPr>
              <p:blipFill>
                <a:blip r:embed="rId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6347" y="5310557"/>
                  <a:ext cx="397563" cy="3975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54" name="Рисунок 38"/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6328" y="6184064"/>
                  <a:ext cx="244046" cy="2440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55" name="Рисунок 39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37381" y="3267718"/>
                  <a:ext cx="234212" cy="2342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56" name="Рисунок 40"/>
                <p:cNvPicPr>
                  <a:picLocks noChangeAspect="1"/>
                </p:cNvPicPr>
                <p:nvPr/>
              </p:nvPicPr>
              <p:blipFill>
                <a:blip r:embed="rId12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8343412">
                  <a:off x="10899150" y="2753086"/>
                  <a:ext cx="498610" cy="4625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57" name="Рисунок 41"/>
                <p:cNvPicPr>
                  <a:picLocks noChangeAspect="1"/>
                </p:cNvPicPr>
                <p:nvPr/>
              </p:nvPicPr>
              <p:blipFill>
                <a:blip r:embed="rId1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44958">
                  <a:off x="11429430" y="2153221"/>
                  <a:ext cx="389465" cy="389465"/>
                </a:xfrm>
                <a:prstGeom prst="rect">
                  <a:avLst/>
                </a:prstGeom>
                <a:noFill/>
              </p:spPr>
            </p:pic>
            <p:pic>
              <p:nvPicPr>
                <p:cNvPr id="59" name="Рисунок 43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53322" y="904889"/>
                  <a:ext cx="376145" cy="376145"/>
                </a:xfrm>
                <a:prstGeom prst="rect">
                  <a:avLst/>
                </a:prstGeom>
                <a:noFill/>
              </p:spPr>
            </p:pic>
            <p:pic>
              <p:nvPicPr>
                <p:cNvPr id="60" name="Рисунок 44"/>
                <p:cNvPicPr>
                  <a:picLocks noChangeAspect="1"/>
                </p:cNvPicPr>
                <p:nvPr/>
              </p:nvPicPr>
              <p:blipFill>
                <a:blip r:embed="rId1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2538039" y="4734461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61" name="Рисунок 45"/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81167" y="3328457"/>
                  <a:ext cx="406232" cy="406232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24" name="Прямоугольник 23"/>
            <p:cNvSpPr/>
            <p:nvPr/>
          </p:nvSpPr>
          <p:spPr>
            <a:xfrm>
              <a:off x="10263704" y="6542503"/>
              <a:ext cx="1843774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© АО «Издательство «Просвещение», 2019</a:t>
              </a:r>
              <a:endParaRPr lang="ru-RU" sz="7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 flipH="1">
              <a:off x="2639616" y="-16112"/>
              <a:ext cx="9552384" cy="59790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9999">
                  <a:srgbClr val="E4F0F4"/>
                </a:gs>
                <a:gs pos="70000">
                  <a:srgbClr val="C0E1F6"/>
                </a:gs>
                <a:gs pos="100000">
                  <a:srgbClr val="AAF4F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9" descr="line.jp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0" y="6787864"/>
              <a:ext cx="12192000" cy="70136"/>
            </a:xfrm>
            <a:prstGeom prst="rect">
              <a:avLst/>
            </a:prstGeom>
          </p:spPr>
        </p:pic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81797"/>
              <a:ext cx="12122331" cy="1679"/>
            </a:xfrm>
            <a:prstGeom prst="line">
              <a:avLst/>
            </a:prstGeom>
            <a:ln w="34925"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Группа 27"/>
            <p:cNvGrpSpPr/>
            <p:nvPr/>
          </p:nvGrpSpPr>
          <p:grpSpPr>
            <a:xfrm>
              <a:off x="10655689" y="53094"/>
              <a:ext cx="1159482" cy="400919"/>
              <a:chOff x="338369" y="163286"/>
              <a:chExt cx="1440066" cy="497938"/>
            </a:xfrm>
          </p:grpSpPr>
          <p:sp>
            <p:nvSpPr>
              <p:cNvPr id="29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0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1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2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3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4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5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6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8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0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1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2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3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134799" y="134926"/>
            <a:ext cx="11852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КРЕАТИВНОЕ МЫШЛЕНИЕ. ЗАДАНИЕ.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МИНУТЫ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282202" y="799268"/>
            <a:ext cx="9171559" cy="1469633"/>
          </a:xfrm>
          <a:prstGeom prst="rect">
            <a:avLst/>
          </a:prstGeom>
          <a:solidFill>
            <a:srgbClr val="D7E6F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b="1" i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1/4. </a:t>
            </a:r>
            <a:endParaRPr lang="ru-RU" b="1" i="1" dirty="0" smtClean="0">
              <a:solidFill>
                <a:srgbClr val="2F559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b="1" i="1" dirty="0" smtClean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Рассмотрите картинку</a:t>
            </a:r>
            <a:r>
              <a:rPr lang="ru-RU" b="1" dirty="0" smtClean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endParaRPr lang="ru-RU" sz="1400" b="1" dirty="0">
              <a:solidFill>
                <a:srgbClr val="2F559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 играете в игру, в которой нужно покрутить и бросить кубики. Выпавшее изображение должно послужить вам источником вдохновения для сочинения истории.</a:t>
            </a:r>
            <a:endParaRPr lang="ru-RU" b="1" dirty="0">
              <a:solidFill>
                <a:srgbClr val="2F5597"/>
              </a:solidFill>
            </a:endParaRPr>
          </a:p>
        </p:txBody>
      </p:sp>
      <p:pic>
        <p:nvPicPr>
          <p:cNvPr id="64" name="Рисунок 13"/>
          <p:cNvPicPr/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8" t="29507" r="20249" b="44337"/>
          <a:stretch/>
        </p:blipFill>
        <p:spPr bwMode="auto">
          <a:xfrm>
            <a:off x="5394054" y="2452064"/>
            <a:ext cx="2648697" cy="19405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5" name="Прямоугольник 64"/>
          <p:cNvSpPr/>
          <p:nvPr/>
        </p:nvSpPr>
        <p:spPr>
          <a:xfrm>
            <a:off x="2917954" y="4544085"/>
            <a:ext cx="9274046" cy="1724934"/>
          </a:xfrm>
          <a:prstGeom prst="rect">
            <a:avLst/>
          </a:prstGeom>
          <a:solidFill>
            <a:srgbClr val="D7E6F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«разогрева» у вас только два кубика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вас есть 4 минуты, чтобы записать как можно больше разных коротких историй, связывающих между собой два изображения справа. Постарайтесь записать по меньшей мере 3 разные истории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Например: «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Лучник выпустил стрелу с такой силой, что она облетела вокруг света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6" name="Рисунок 32"/>
          <p:cNvPicPr>
            <a:picLocks noChangeAspect="1"/>
          </p:cNvPicPr>
          <p:nvPr/>
        </p:nvPicPr>
        <p:blipFill>
          <a:blip r:embed="rId1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2783">
            <a:off x="477305" y="4162902"/>
            <a:ext cx="798007" cy="768622"/>
          </a:xfrm>
          <a:prstGeom prst="rect">
            <a:avLst/>
          </a:prstGeom>
          <a:noFill/>
        </p:spPr>
      </p:pic>
      <p:pic>
        <p:nvPicPr>
          <p:cNvPr id="67" name="Рисунок 42"/>
          <p:cNvPicPr>
            <a:picLocks noChangeAspect="1"/>
          </p:cNvPicPr>
          <p:nvPr/>
        </p:nvPicPr>
        <p:blipFill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6874">
            <a:off x="95570" y="4100452"/>
            <a:ext cx="333341" cy="321066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00639" y="6337288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521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7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0" y="-16112"/>
            <a:ext cx="12192000" cy="6874112"/>
            <a:chOff x="0" y="-16112"/>
            <a:chExt cx="12192000" cy="6874112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344443" y="897212"/>
              <a:ext cx="11559069" cy="5530478"/>
              <a:chOff x="793109" y="867612"/>
              <a:chExt cx="11133428" cy="5530478"/>
            </a:xfrm>
          </p:grpSpPr>
          <p:pic>
            <p:nvPicPr>
              <p:cNvPr id="44" name="Рисунок 27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9003" y="5232676"/>
                <a:ext cx="768622" cy="768622"/>
              </a:xfrm>
              <a:prstGeom prst="rect">
                <a:avLst/>
              </a:prstGeom>
              <a:noFill/>
            </p:spPr>
          </p:pic>
          <p:grpSp>
            <p:nvGrpSpPr>
              <p:cNvPr id="45" name="Группа 44"/>
              <p:cNvGrpSpPr/>
              <p:nvPr/>
            </p:nvGrpSpPr>
            <p:grpSpPr>
              <a:xfrm>
                <a:off x="793109" y="867612"/>
                <a:ext cx="11133428" cy="5530478"/>
                <a:chOff x="793552" y="897632"/>
                <a:chExt cx="11133428" cy="5530478"/>
              </a:xfrm>
            </p:grpSpPr>
            <p:pic>
              <p:nvPicPr>
                <p:cNvPr id="46" name="Рисунок 30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866080">
                  <a:off x="1503224" y="5739009"/>
                  <a:ext cx="697709" cy="6472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47" name="Рисунок 31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94702" y="2920916"/>
                  <a:ext cx="532278" cy="532278"/>
                </a:xfrm>
                <a:prstGeom prst="rect">
                  <a:avLst/>
                </a:prstGeom>
                <a:noFill/>
              </p:spPr>
            </p:pic>
            <p:pic>
              <p:nvPicPr>
                <p:cNvPr id="49" name="Рисунок 33"/>
                <p:cNvPicPr>
                  <a:picLocks noChangeAspect="1"/>
                </p:cNvPicPr>
                <p:nvPr/>
              </p:nvPicPr>
              <p:blipFill>
                <a:blip r:embed="rId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725895">
                  <a:off x="1203607" y="4829236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50" name="Рисунок 34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32952" y="1645577"/>
                  <a:ext cx="816273" cy="8162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51" name="Рисунок 35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435125">
                  <a:off x="9970435" y="2570997"/>
                  <a:ext cx="588719" cy="5887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52" name="Рисунок 36"/>
                <p:cNvPicPr>
                  <a:picLocks noChangeAspect="1"/>
                </p:cNvPicPr>
                <p:nvPr/>
              </p:nvPicPr>
              <p:blipFill>
                <a:blip r:embed="rId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810854">
                  <a:off x="11154610" y="897632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53" name="Рисунок 37"/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73714" y="5275272"/>
                  <a:ext cx="397563" cy="3975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54" name="Рисунок 38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6328" y="6184064"/>
                  <a:ext cx="244046" cy="2440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55" name="Рисунок 39"/>
                <p:cNvPicPr>
                  <a:picLocks noChangeAspect="1"/>
                </p:cNvPicPr>
                <p:nvPr/>
              </p:nvPicPr>
              <p:blipFill>
                <a:blip r:embed="rId12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37381" y="3267718"/>
                  <a:ext cx="234212" cy="2342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56" name="Рисунок 40"/>
                <p:cNvPicPr>
                  <a:picLocks noChangeAspect="1"/>
                </p:cNvPicPr>
                <p:nvPr/>
              </p:nvPicPr>
              <p:blipFill>
                <a:blip r:embed="rId1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356404">
                  <a:off x="10908331" y="2744244"/>
                  <a:ext cx="480250" cy="480250"/>
                </a:xfrm>
                <a:prstGeom prst="rect">
                  <a:avLst/>
                </a:prstGeom>
                <a:noFill/>
              </p:spPr>
            </p:pic>
            <p:pic>
              <p:nvPicPr>
                <p:cNvPr id="57" name="Рисунок 41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44958">
                  <a:off x="11429430" y="2153221"/>
                  <a:ext cx="389465" cy="389465"/>
                </a:xfrm>
                <a:prstGeom prst="rect">
                  <a:avLst/>
                </a:prstGeom>
                <a:noFill/>
              </p:spPr>
            </p:pic>
            <p:pic>
              <p:nvPicPr>
                <p:cNvPr id="59" name="Рисунок 43"/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53322" y="904889"/>
                  <a:ext cx="376145" cy="376145"/>
                </a:xfrm>
                <a:prstGeom prst="rect">
                  <a:avLst/>
                </a:prstGeom>
                <a:noFill/>
              </p:spPr>
            </p:pic>
            <p:pic>
              <p:nvPicPr>
                <p:cNvPr id="60" name="Рисунок 44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907177" y="5669444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61" name="Рисунок 45"/>
                <p:cNvPicPr>
                  <a:picLocks noChangeAspect="1"/>
                </p:cNvPicPr>
                <p:nvPr/>
              </p:nvPicPr>
              <p:blipFill>
                <a:blip r:embed="rId1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52" y="4722104"/>
                  <a:ext cx="406232" cy="406232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24" name="Прямоугольник 23"/>
            <p:cNvSpPr/>
            <p:nvPr/>
          </p:nvSpPr>
          <p:spPr>
            <a:xfrm>
              <a:off x="10263704" y="6542503"/>
              <a:ext cx="1843774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© АО «Издательство «Просвещение», 2019</a:t>
              </a:r>
              <a:endParaRPr lang="ru-RU" sz="7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 flipH="1">
              <a:off x="2639616" y="-16112"/>
              <a:ext cx="9552384" cy="59790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9999">
                  <a:srgbClr val="E4F0F4"/>
                </a:gs>
                <a:gs pos="70000">
                  <a:srgbClr val="C0E1F6"/>
                </a:gs>
                <a:gs pos="100000">
                  <a:srgbClr val="AAF4F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9" descr="line.jp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6787864"/>
              <a:ext cx="12192000" cy="70136"/>
            </a:xfrm>
            <a:prstGeom prst="rect">
              <a:avLst/>
            </a:prstGeom>
          </p:spPr>
        </p:pic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81797"/>
              <a:ext cx="12122331" cy="1679"/>
            </a:xfrm>
            <a:prstGeom prst="line">
              <a:avLst/>
            </a:prstGeom>
            <a:ln w="34925"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Группа 27"/>
            <p:cNvGrpSpPr/>
            <p:nvPr/>
          </p:nvGrpSpPr>
          <p:grpSpPr>
            <a:xfrm>
              <a:off x="10655689" y="53094"/>
              <a:ext cx="1159482" cy="400919"/>
              <a:chOff x="338369" y="163286"/>
              <a:chExt cx="1440066" cy="497938"/>
            </a:xfrm>
          </p:grpSpPr>
          <p:sp>
            <p:nvSpPr>
              <p:cNvPr id="29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0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1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2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3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4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5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6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8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0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1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2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3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63" name="Прямоугольник 62"/>
          <p:cNvSpPr/>
          <p:nvPr/>
        </p:nvSpPr>
        <p:spPr>
          <a:xfrm>
            <a:off x="250265" y="834551"/>
            <a:ext cx="3594735" cy="681879"/>
          </a:xfrm>
          <a:prstGeom prst="rect">
            <a:avLst/>
          </a:prstGeom>
          <a:solidFill>
            <a:srgbClr val="D7E6F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b="1" i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2/4.</a:t>
            </a:r>
          </a:p>
          <a:p>
            <a:pPr>
              <a:lnSpc>
                <a:spcPct val="107000"/>
              </a:lnSpc>
            </a:pPr>
            <a:r>
              <a:rPr lang="ru-RU" b="1" i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Рассмотрите </a:t>
            </a:r>
            <a:r>
              <a:rPr lang="ru-RU" b="1" i="1" dirty="0" smtClean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картинку.</a:t>
            </a:r>
            <a:endParaRPr lang="ru-RU" sz="1400" b="1" dirty="0">
              <a:solidFill>
                <a:srgbClr val="2F559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721538" y="4173623"/>
            <a:ext cx="8241174" cy="2031325"/>
          </a:xfrm>
          <a:prstGeom prst="rect">
            <a:avLst/>
          </a:prstGeom>
          <a:solidFill>
            <a:srgbClr val="D7E6F1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</a:rPr>
              <a:t>Теперь, когда у вас есть некоторый опыт игры, попытайтесь сочинить одну креативную историю, в которой будут связаны между собой шесть изображений </a:t>
            </a:r>
            <a:r>
              <a:rPr lang="ru-RU" b="1" dirty="0" smtClean="0">
                <a:solidFill>
                  <a:srgbClr val="2F5597"/>
                </a:solidFill>
              </a:rPr>
              <a:t>в </a:t>
            </a:r>
            <a:r>
              <a:rPr lang="ru-RU" b="1" dirty="0">
                <a:solidFill>
                  <a:srgbClr val="2F5597"/>
                </a:solidFill>
              </a:rPr>
              <a:t>том порядке, в котором они появляются. </a:t>
            </a:r>
          </a:p>
          <a:p>
            <a:endParaRPr lang="ru-RU" b="1" dirty="0">
              <a:solidFill>
                <a:srgbClr val="2F5597"/>
              </a:solidFill>
            </a:endParaRPr>
          </a:p>
          <a:p>
            <a:r>
              <a:rPr lang="ru-RU" b="1" dirty="0">
                <a:solidFill>
                  <a:srgbClr val="2F5597"/>
                </a:solidFill>
              </a:rPr>
              <a:t>Вы получите тем больший балл, чем более оригинальной будет ваша история, чем лучше она будет организована (структурирована) и чем более богатое воображение вы </a:t>
            </a:r>
            <a:r>
              <a:rPr lang="ru-RU" b="1" dirty="0" smtClean="0">
                <a:solidFill>
                  <a:srgbClr val="2F5597"/>
                </a:solidFill>
              </a:rPr>
              <a:t>продемонстрируете.</a:t>
            </a:r>
            <a:endParaRPr lang="ru-RU" b="1" dirty="0">
              <a:solidFill>
                <a:srgbClr val="2F5597"/>
              </a:solidFill>
            </a:endParaRPr>
          </a:p>
        </p:txBody>
      </p:sp>
      <p:pic>
        <p:nvPicPr>
          <p:cNvPr id="66" name="Рисунок 32"/>
          <p:cNvPicPr>
            <a:picLocks noChangeAspect="1"/>
          </p:cNvPicPr>
          <p:nvPr/>
        </p:nvPicPr>
        <p:blipFill>
          <a:blip r:embed="rId1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2783">
            <a:off x="2135238" y="4286387"/>
            <a:ext cx="798007" cy="768622"/>
          </a:xfrm>
          <a:prstGeom prst="rect">
            <a:avLst/>
          </a:prstGeom>
          <a:noFill/>
        </p:spPr>
      </p:pic>
      <p:pic>
        <p:nvPicPr>
          <p:cNvPr id="67" name="Рисунок 42"/>
          <p:cNvPicPr>
            <a:picLocks noChangeAspect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78715">
            <a:off x="1444884" y="4597268"/>
            <a:ext cx="358272" cy="345079"/>
          </a:xfrm>
          <a:prstGeom prst="rect">
            <a:avLst/>
          </a:prstGeom>
          <a:noFill/>
        </p:spPr>
      </p:pic>
      <p:pic>
        <p:nvPicPr>
          <p:cNvPr id="68" name="Рисунок 6"/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0" t="32215" b="48563"/>
          <a:stretch/>
        </p:blipFill>
        <p:spPr bwMode="auto">
          <a:xfrm>
            <a:off x="2151789" y="1898054"/>
            <a:ext cx="6384816" cy="18418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134799" y="134926"/>
            <a:ext cx="11852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КРЕАТИВНОЕ МЫШЛЕНИЕ. ЗАДАНИЕ.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МИНУТЫ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18417" y="6337288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556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7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0" y="0"/>
            <a:ext cx="12192000" cy="6874112"/>
            <a:chOff x="0" y="-16112"/>
            <a:chExt cx="12192000" cy="6874112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485544" y="935441"/>
              <a:ext cx="11671177" cy="5603767"/>
              <a:chOff x="929014" y="905841"/>
              <a:chExt cx="11241408" cy="5603767"/>
            </a:xfrm>
          </p:grpSpPr>
          <p:pic>
            <p:nvPicPr>
              <p:cNvPr id="44" name="Рисунок 27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9003" y="5232676"/>
                <a:ext cx="768622" cy="768622"/>
              </a:xfrm>
              <a:prstGeom prst="rect">
                <a:avLst/>
              </a:prstGeom>
              <a:noFill/>
            </p:spPr>
          </p:pic>
          <p:grpSp>
            <p:nvGrpSpPr>
              <p:cNvPr id="45" name="Группа 44"/>
              <p:cNvGrpSpPr/>
              <p:nvPr/>
            </p:nvGrpSpPr>
            <p:grpSpPr>
              <a:xfrm>
                <a:off x="929014" y="905841"/>
                <a:ext cx="11241408" cy="5603767"/>
                <a:chOff x="929457" y="935861"/>
                <a:chExt cx="11241408" cy="5603767"/>
              </a:xfrm>
            </p:grpSpPr>
            <p:pic>
              <p:nvPicPr>
                <p:cNvPr id="46" name="Рисунок 30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866080">
                  <a:off x="1503224" y="5739009"/>
                  <a:ext cx="697709" cy="6472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47" name="Рисунок 31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36021" y="1703675"/>
                  <a:ext cx="532278" cy="532278"/>
                </a:xfrm>
                <a:prstGeom prst="rect">
                  <a:avLst/>
                </a:prstGeom>
                <a:noFill/>
              </p:spPr>
            </p:pic>
            <p:pic>
              <p:nvPicPr>
                <p:cNvPr id="49" name="Рисунок 33"/>
                <p:cNvPicPr>
                  <a:picLocks noChangeAspect="1"/>
                </p:cNvPicPr>
                <p:nvPr/>
              </p:nvPicPr>
              <p:blipFill>
                <a:blip r:embed="rId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75139">
                  <a:off x="4380389" y="5764217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51" name="Рисунок 35"/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14252">
                  <a:off x="5196767" y="5464145"/>
                  <a:ext cx="588719" cy="5887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52" name="Рисунок 36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536287">
                  <a:off x="11265397" y="964705"/>
                  <a:ext cx="798007" cy="7403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53" name="Рисунок 37"/>
                <p:cNvPicPr>
                  <a:picLocks noChangeAspect="1"/>
                </p:cNvPicPr>
                <p:nvPr/>
              </p:nvPicPr>
              <p:blipFill>
                <a:blip r:embed="rId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73714" y="5275272"/>
                  <a:ext cx="397563" cy="3975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54" name="Рисунок 38"/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6328" y="6184064"/>
                  <a:ext cx="244046" cy="2440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55" name="Рисунок 39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36653" y="1926990"/>
                  <a:ext cx="234212" cy="2342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56" name="Рисунок 40"/>
                <p:cNvPicPr>
                  <a:picLocks noChangeAspect="1"/>
                </p:cNvPicPr>
                <p:nvPr/>
              </p:nvPicPr>
              <p:blipFill>
                <a:blip r:embed="rId12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8905546">
                  <a:off x="11190728" y="2250290"/>
                  <a:ext cx="480250" cy="480250"/>
                </a:xfrm>
                <a:prstGeom prst="rect">
                  <a:avLst/>
                </a:prstGeom>
                <a:noFill/>
              </p:spPr>
            </p:pic>
            <p:pic>
              <p:nvPicPr>
                <p:cNvPr id="57" name="Рисунок 41"/>
                <p:cNvPicPr>
                  <a:picLocks noChangeAspect="1"/>
                </p:cNvPicPr>
                <p:nvPr/>
              </p:nvPicPr>
              <p:blipFill>
                <a:blip r:embed="rId1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44958">
                  <a:off x="11709741" y="2682454"/>
                  <a:ext cx="389465" cy="389465"/>
                </a:xfrm>
                <a:prstGeom prst="rect">
                  <a:avLst/>
                </a:prstGeom>
                <a:noFill/>
              </p:spPr>
            </p:pic>
            <p:pic>
              <p:nvPicPr>
                <p:cNvPr id="59" name="Рисунок 43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83818" y="2898336"/>
                  <a:ext cx="376145" cy="376145"/>
                </a:xfrm>
                <a:prstGeom prst="rect">
                  <a:avLst/>
                </a:prstGeom>
                <a:noFill/>
              </p:spPr>
            </p:pic>
            <p:pic>
              <p:nvPicPr>
                <p:cNvPr id="60" name="Рисунок 44"/>
                <p:cNvPicPr>
                  <a:picLocks noChangeAspect="1"/>
                </p:cNvPicPr>
                <p:nvPr/>
              </p:nvPicPr>
              <p:blipFill>
                <a:blip r:embed="rId1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1229952" y="5528313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61" name="Рисунок 45"/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9457" y="6133396"/>
                  <a:ext cx="406232" cy="406232"/>
                </a:xfrm>
                <a:prstGeom prst="rect">
                  <a:avLst/>
                </a:prstGeom>
                <a:noFill/>
              </p:spPr>
            </p:pic>
            <p:pic>
              <p:nvPicPr>
                <p:cNvPr id="50" name="Рисунок 34"/>
                <p:cNvPicPr>
                  <a:picLocks noChangeAspect="1"/>
                </p:cNvPicPr>
                <p:nvPr/>
              </p:nvPicPr>
              <p:blipFill>
                <a:blip r:embed="rId1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50735" y="3497900"/>
                  <a:ext cx="816273" cy="816273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24" name="Прямоугольник 23"/>
            <p:cNvSpPr/>
            <p:nvPr/>
          </p:nvSpPr>
          <p:spPr>
            <a:xfrm>
              <a:off x="10263704" y="6542503"/>
              <a:ext cx="1843774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© АО «Издательство «Просвещение», 2019</a:t>
              </a:r>
              <a:endParaRPr lang="ru-RU" sz="7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 flipH="1">
              <a:off x="2639616" y="-16112"/>
              <a:ext cx="9552384" cy="59790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9999">
                  <a:srgbClr val="E4F0F4"/>
                </a:gs>
                <a:gs pos="70000">
                  <a:srgbClr val="C0E1F6"/>
                </a:gs>
                <a:gs pos="100000">
                  <a:srgbClr val="AAF4F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9" descr="line.jp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6787864"/>
              <a:ext cx="12192000" cy="70136"/>
            </a:xfrm>
            <a:prstGeom prst="rect">
              <a:avLst/>
            </a:prstGeom>
          </p:spPr>
        </p:pic>
        <p:cxnSp>
          <p:nvCxnSpPr>
            <p:cNvPr id="27" name="Прямая соединительная линия 26"/>
            <p:cNvCxnSpPr/>
            <p:nvPr/>
          </p:nvCxnSpPr>
          <p:spPr>
            <a:xfrm>
              <a:off x="0" y="581797"/>
              <a:ext cx="12122331" cy="1679"/>
            </a:xfrm>
            <a:prstGeom prst="line">
              <a:avLst/>
            </a:prstGeom>
            <a:ln w="34925"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Группа 27"/>
            <p:cNvGrpSpPr/>
            <p:nvPr/>
          </p:nvGrpSpPr>
          <p:grpSpPr>
            <a:xfrm>
              <a:off x="10655689" y="53094"/>
              <a:ext cx="1159482" cy="400919"/>
              <a:chOff x="338369" y="163286"/>
              <a:chExt cx="1440066" cy="497938"/>
            </a:xfrm>
          </p:grpSpPr>
          <p:sp>
            <p:nvSpPr>
              <p:cNvPr id="29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338369" y="163286"/>
                <a:ext cx="1429001" cy="493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0" name="Freeform 6"/>
              <p:cNvSpPr>
                <a:spLocks/>
              </p:cNvSpPr>
              <p:nvPr/>
            </p:nvSpPr>
            <p:spPr bwMode="auto">
              <a:xfrm>
                <a:off x="34311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05" y="0"/>
                  </a:cxn>
                  <a:cxn ang="0">
                    <a:pos x="0" y="0"/>
                  </a:cxn>
                  <a:cxn ang="0">
                    <a:pos x="0" y="84"/>
                  </a:cxn>
                  <a:cxn ang="0">
                    <a:pos x="1509" y="84"/>
                  </a:cxn>
                  <a:cxn ang="0">
                    <a:pos x="1505" y="0"/>
                  </a:cxn>
                </a:cxnLst>
                <a:rect l="0" t="0" r="r" b="b"/>
                <a:pathLst>
                  <a:path w="1509" h="84">
                    <a:moveTo>
                      <a:pt x="1505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509" y="84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1" name="Freeform 7"/>
              <p:cNvSpPr>
                <a:spLocks/>
              </p:cNvSpPr>
              <p:nvPr/>
            </p:nvSpPr>
            <p:spPr bwMode="auto">
              <a:xfrm>
                <a:off x="1223591" y="397237"/>
                <a:ext cx="548521" cy="31615"/>
              </a:xfrm>
              <a:custGeom>
                <a:avLst/>
                <a:gdLst/>
                <a:ahLst/>
                <a:cxnLst>
                  <a:cxn ang="0">
                    <a:pos x="1510" y="0"/>
                  </a:cxn>
                  <a:cxn ang="0">
                    <a:pos x="9" y="0"/>
                  </a:cxn>
                  <a:cxn ang="0">
                    <a:pos x="0" y="84"/>
                  </a:cxn>
                  <a:cxn ang="0">
                    <a:pos x="1510" y="84"/>
                  </a:cxn>
                  <a:cxn ang="0">
                    <a:pos x="1510" y="0"/>
                  </a:cxn>
                </a:cxnLst>
                <a:rect l="0" t="0" r="r" b="b"/>
                <a:pathLst>
                  <a:path w="1510" h="84">
                    <a:moveTo>
                      <a:pt x="1510" y="0"/>
                    </a:moveTo>
                    <a:lnTo>
                      <a:pt x="9" y="0"/>
                    </a:lnTo>
                    <a:lnTo>
                      <a:pt x="0" y="84"/>
                    </a:lnTo>
                    <a:lnTo>
                      <a:pt x="1510" y="84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2" name="Freeform 8"/>
              <p:cNvSpPr>
                <a:spLocks/>
              </p:cNvSpPr>
              <p:nvPr/>
            </p:nvSpPr>
            <p:spPr bwMode="auto">
              <a:xfrm>
                <a:off x="338369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8" y="309"/>
                  </a:cxn>
                  <a:cxn ang="0">
                    <a:pos x="148" y="292"/>
                  </a:cxn>
                  <a:cxn ang="0">
                    <a:pos x="106" y="283"/>
                  </a:cxn>
                  <a:cxn ang="0">
                    <a:pos x="106" y="30"/>
                  </a:cxn>
                  <a:cxn ang="0">
                    <a:pos x="232" y="30"/>
                  </a:cxn>
                  <a:cxn ang="0">
                    <a:pos x="232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0" y="0"/>
                  </a:cxn>
                  <a:cxn ang="0">
                    <a:pos x="0" y="17"/>
                  </a:cxn>
                </a:cxnLst>
                <a:rect l="0" t="0" r="r" b="b"/>
                <a:pathLst>
                  <a:path w="342" h="309">
                    <a:moveTo>
                      <a:pt x="0" y="17"/>
                    </a:move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8" y="309"/>
                    </a:lnTo>
                    <a:lnTo>
                      <a:pt x="148" y="292"/>
                    </a:lnTo>
                    <a:lnTo>
                      <a:pt x="106" y="283"/>
                    </a:lnTo>
                    <a:lnTo>
                      <a:pt x="106" y="30"/>
                    </a:lnTo>
                    <a:lnTo>
                      <a:pt x="232" y="30"/>
                    </a:lnTo>
                    <a:lnTo>
                      <a:pt x="232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0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3" name="Freeform 9"/>
              <p:cNvSpPr>
                <a:spLocks noEditPoints="1"/>
              </p:cNvSpPr>
              <p:nvPr/>
            </p:nvSpPr>
            <p:spPr bwMode="auto">
              <a:xfrm>
                <a:off x="485379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39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39" y="309"/>
                  </a:cxn>
                  <a:cxn ang="0">
                    <a:pos x="156" y="309"/>
                  </a:cxn>
                  <a:cxn ang="0">
                    <a:pos x="156" y="292"/>
                  </a:cxn>
                  <a:cxn ang="0">
                    <a:pos x="139" y="288"/>
                  </a:cxn>
                  <a:cxn ang="0">
                    <a:pos x="101" y="283"/>
                  </a:cxn>
                  <a:cxn ang="0">
                    <a:pos x="101" y="178"/>
                  </a:cxn>
                  <a:cxn ang="0">
                    <a:pos x="127" y="178"/>
                  </a:cxn>
                  <a:cxn ang="0">
                    <a:pos x="139" y="178"/>
                  </a:cxn>
                  <a:cxn ang="0">
                    <a:pos x="236" y="81"/>
                  </a:cxn>
                  <a:cxn ang="0">
                    <a:pos x="148" y="0"/>
                  </a:cxn>
                  <a:cxn ang="0">
                    <a:pos x="139" y="161"/>
                  </a:cxn>
                  <a:cxn ang="0">
                    <a:pos x="139" y="161"/>
                  </a:cxn>
                  <a:cxn ang="0">
                    <a:pos x="118" y="161"/>
                  </a:cxn>
                  <a:cxn ang="0">
                    <a:pos x="101" y="161"/>
                  </a:cxn>
                  <a:cxn ang="0">
                    <a:pos x="101" y="21"/>
                  </a:cxn>
                  <a:cxn ang="0">
                    <a:pos x="118" y="21"/>
                  </a:cxn>
                  <a:cxn ang="0">
                    <a:pos x="139" y="26"/>
                  </a:cxn>
                  <a:cxn ang="0">
                    <a:pos x="173" y="93"/>
                  </a:cxn>
                  <a:cxn ang="0">
                    <a:pos x="139" y="161"/>
                  </a:cxn>
                </a:cxnLst>
                <a:rect l="0" t="0" r="r" b="b"/>
                <a:pathLst>
                  <a:path w="236" h="309">
                    <a:moveTo>
                      <a:pt x="148" y="0"/>
                    </a:moveTo>
                    <a:lnTo>
                      <a:pt x="139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39" y="309"/>
                    </a:lnTo>
                    <a:lnTo>
                      <a:pt x="156" y="309"/>
                    </a:lnTo>
                    <a:lnTo>
                      <a:pt x="156" y="292"/>
                    </a:lnTo>
                    <a:lnTo>
                      <a:pt x="139" y="288"/>
                    </a:lnTo>
                    <a:lnTo>
                      <a:pt x="101" y="283"/>
                    </a:lnTo>
                    <a:lnTo>
                      <a:pt x="101" y="178"/>
                    </a:lnTo>
                    <a:lnTo>
                      <a:pt x="127" y="178"/>
                    </a:lnTo>
                    <a:lnTo>
                      <a:pt x="139" y="178"/>
                    </a:lnTo>
                    <a:cubicBezTo>
                      <a:pt x="203" y="174"/>
                      <a:pt x="236" y="144"/>
                      <a:pt x="236" y="81"/>
                    </a:cubicBezTo>
                    <a:cubicBezTo>
                      <a:pt x="236" y="26"/>
                      <a:pt x="198" y="0"/>
                      <a:pt x="148" y="0"/>
                    </a:cubicBezTo>
                    <a:close/>
                    <a:moveTo>
                      <a:pt x="139" y="161"/>
                    </a:moveTo>
                    <a:lnTo>
                      <a:pt x="139" y="161"/>
                    </a:lnTo>
                    <a:lnTo>
                      <a:pt x="118" y="161"/>
                    </a:lnTo>
                    <a:lnTo>
                      <a:pt x="101" y="161"/>
                    </a:lnTo>
                    <a:lnTo>
                      <a:pt x="101" y="21"/>
                    </a:lnTo>
                    <a:lnTo>
                      <a:pt x="118" y="21"/>
                    </a:lnTo>
                    <a:cubicBezTo>
                      <a:pt x="122" y="21"/>
                      <a:pt x="131" y="21"/>
                      <a:pt x="139" y="26"/>
                    </a:cubicBezTo>
                    <a:cubicBezTo>
                      <a:pt x="156" y="30"/>
                      <a:pt x="173" y="51"/>
                      <a:pt x="173" y="93"/>
                    </a:cubicBezTo>
                    <a:cubicBezTo>
                      <a:pt x="173" y="123"/>
                      <a:pt x="165" y="152"/>
                      <a:pt x="139" y="161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4" name="Freeform 10"/>
              <p:cNvSpPr>
                <a:spLocks noEditPoints="1"/>
              </p:cNvSpPr>
              <p:nvPr/>
            </p:nvSpPr>
            <p:spPr bwMode="auto">
              <a:xfrm>
                <a:off x="594451" y="509471"/>
                <a:ext cx="115395" cy="120137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6" y="0"/>
                  </a:cxn>
                  <a:cxn ang="0">
                    <a:pos x="0" y="156"/>
                  </a:cxn>
                  <a:cxn ang="0">
                    <a:pos x="156" y="317"/>
                  </a:cxn>
                  <a:cxn ang="0">
                    <a:pos x="160" y="317"/>
                  </a:cxn>
                  <a:cxn ang="0">
                    <a:pos x="317" y="156"/>
                  </a:cxn>
                  <a:cxn ang="0">
                    <a:pos x="160" y="0"/>
                  </a:cxn>
                  <a:cxn ang="0">
                    <a:pos x="160" y="300"/>
                  </a:cxn>
                  <a:cxn ang="0">
                    <a:pos x="160" y="300"/>
                  </a:cxn>
                  <a:cxn ang="0">
                    <a:pos x="156" y="300"/>
                  </a:cxn>
                  <a:cxn ang="0">
                    <a:pos x="72" y="148"/>
                  </a:cxn>
                  <a:cxn ang="0">
                    <a:pos x="156" y="17"/>
                  </a:cxn>
                  <a:cxn ang="0">
                    <a:pos x="245" y="169"/>
                  </a:cxn>
                  <a:cxn ang="0">
                    <a:pos x="160" y="300"/>
                  </a:cxn>
                </a:cxnLst>
                <a:rect l="0" t="0" r="r" b="b"/>
                <a:pathLst>
                  <a:path w="317" h="317">
                    <a:moveTo>
                      <a:pt x="160" y="0"/>
                    </a:moveTo>
                    <a:lnTo>
                      <a:pt x="156" y="0"/>
                    </a:lnTo>
                    <a:cubicBezTo>
                      <a:pt x="55" y="0"/>
                      <a:pt x="0" y="55"/>
                      <a:pt x="0" y="156"/>
                    </a:cubicBezTo>
                    <a:cubicBezTo>
                      <a:pt x="0" y="262"/>
                      <a:pt x="55" y="317"/>
                      <a:pt x="156" y="317"/>
                    </a:cubicBezTo>
                    <a:lnTo>
                      <a:pt x="160" y="317"/>
                    </a:lnTo>
                    <a:cubicBezTo>
                      <a:pt x="258" y="317"/>
                      <a:pt x="317" y="262"/>
                      <a:pt x="317" y="156"/>
                    </a:cubicBezTo>
                    <a:cubicBezTo>
                      <a:pt x="317" y="55"/>
                      <a:pt x="262" y="0"/>
                      <a:pt x="160" y="0"/>
                    </a:cubicBezTo>
                    <a:close/>
                    <a:moveTo>
                      <a:pt x="160" y="300"/>
                    </a:moveTo>
                    <a:lnTo>
                      <a:pt x="160" y="300"/>
                    </a:lnTo>
                    <a:lnTo>
                      <a:pt x="156" y="300"/>
                    </a:lnTo>
                    <a:cubicBezTo>
                      <a:pt x="110" y="296"/>
                      <a:pt x="72" y="258"/>
                      <a:pt x="72" y="148"/>
                    </a:cubicBezTo>
                    <a:cubicBezTo>
                      <a:pt x="72" y="55"/>
                      <a:pt x="106" y="21"/>
                      <a:pt x="156" y="17"/>
                    </a:cubicBezTo>
                    <a:cubicBezTo>
                      <a:pt x="207" y="21"/>
                      <a:pt x="245" y="63"/>
                      <a:pt x="245" y="169"/>
                    </a:cubicBezTo>
                    <a:cubicBezTo>
                      <a:pt x="245" y="232"/>
                      <a:pt x="220" y="300"/>
                      <a:pt x="160" y="300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5" name="Freeform 11"/>
              <p:cNvSpPr>
                <a:spLocks/>
              </p:cNvSpPr>
              <p:nvPr/>
            </p:nvSpPr>
            <p:spPr bwMode="auto">
              <a:xfrm>
                <a:off x="736719" y="509471"/>
                <a:ext cx="105910" cy="120137"/>
              </a:xfrm>
              <a:custGeom>
                <a:avLst/>
                <a:gdLst/>
                <a:ahLst/>
                <a:cxnLst>
                  <a:cxn ang="0">
                    <a:pos x="190" y="296"/>
                  </a:cxn>
                  <a:cxn ang="0">
                    <a:pos x="72" y="156"/>
                  </a:cxn>
                  <a:cxn ang="0">
                    <a:pos x="173" y="21"/>
                  </a:cxn>
                  <a:cxn ang="0">
                    <a:pos x="266" y="101"/>
                  </a:cxn>
                  <a:cxn ang="0">
                    <a:pos x="283" y="101"/>
                  </a:cxn>
                  <a:cxn ang="0">
                    <a:pos x="283" y="17"/>
                  </a:cxn>
                  <a:cxn ang="0">
                    <a:pos x="262" y="17"/>
                  </a:cxn>
                  <a:cxn ang="0">
                    <a:pos x="165" y="0"/>
                  </a:cxn>
                  <a:cxn ang="0">
                    <a:pos x="0" y="152"/>
                  </a:cxn>
                  <a:cxn ang="0">
                    <a:pos x="165" y="317"/>
                  </a:cxn>
                  <a:cxn ang="0">
                    <a:pos x="292" y="287"/>
                  </a:cxn>
                  <a:cxn ang="0">
                    <a:pos x="292" y="241"/>
                  </a:cxn>
                  <a:cxn ang="0">
                    <a:pos x="283" y="241"/>
                  </a:cxn>
                  <a:cxn ang="0">
                    <a:pos x="190" y="296"/>
                  </a:cxn>
                </a:cxnLst>
                <a:rect l="0" t="0" r="r" b="b"/>
                <a:pathLst>
                  <a:path w="292" h="317">
                    <a:moveTo>
                      <a:pt x="190" y="296"/>
                    </a:moveTo>
                    <a:cubicBezTo>
                      <a:pt x="114" y="296"/>
                      <a:pt x="72" y="224"/>
                      <a:pt x="72" y="156"/>
                    </a:cubicBezTo>
                    <a:cubicBezTo>
                      <a:pt x="72" y="80"/>
                      <a:pt x="110" y="21"/>
                      <a:pt x="173" y="21"/>
                    </a:cubicBezTo>
                    <a:cubicBezTo>
                      <a:pt x="224" y="21"/>
                      <a:pt x="258" y="51"/>
                      <a:pt x="266" y="101"/>
                    </a:cubicBezTo>
                    <a:lnTo>
                      <a:pt x="283" y="101"/>
                    </a:lnTo>
                    <a:lnTo>
                      <a:pt x="283" y="17"/>
                    </a:lnTo>
                    <a:lnTo>
                      <a:pt x="262" y="17"/>
                    </a:lnTo>
                    <a:cubicBezTo>
                      <a:pt x="233" y="8"/>
                      <a:pt x="199" y="0"/>
                      <a:pt x="165" y="0"/>
                    </a:cubicBezTo>
                    <a:cubicBezTo>
                      <a:pt x="76" y="0"/>
                      <a:pt x="0" y="47"/>
                      <a:pt x="0" y="152"/>
                    </a:cubicBezTo>
                    <a:cubicBezTo>
                      <a:pt x="0" y="254"/>
                      <a:pt x="68" y="317"/>
                      <a:pt x="165" y="317"/>
                    </a:cubicBezTo>
                    <a:cubicBezTo>
                      <a:pt x="237" y="317"/>
                      <a:pt x="262" y="300"/>
                      <a:pt x="292" y="287"/>
                    </a:cubicBezTo>
                    <a:lnTo>
                      <a:pt x="292" y="241"/>
                    </a:lnTo>
                    <a:lnTo>
                      <a:pt x="283" y="241"/>
                    </a:lnTo>
                    <a:cubicBezTo>
                      <a:pt x="271" y="279"/>
                      <a:pt x="228" y="296"/>
                      <a:pt x="190" y="296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6" name="Freeform 12"/>
              <p:cNvSpPr>
                <a:spLocks noEditPoints="1"/>
              </p:cNvSpPr>
              <p:nvPr/>
            </p:nvSpPr>
            <p:spPr bwMode="auto">
              <a:xfrm>
                <a:off x="866341" y="511052"/>
                <a:ext cx="91684" cy="116976"/>
              </a:xfrm>
              <a:custGeom>
                <a:avLst/>
                <a:gdLst/>
                <a:ahLst/>
                <a:cxnLst>
                  <a:cxn ang="0">
                    <a:pos x="174" y="148"/>
                  </a:cxn>
                  <a:cxn ang="0">
                    <a:pos x="174" y="144"/>
                  </a:cxn>
                  <a:cxn ang="0">
                    <a:pos x="241" y="72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40" y="309"/>
                  </a:cxn>
                  <a:cxn ang="0">
                    <a:pos x="148" y="309"/>
                  </a:cxn>
                  <a:cxn ang="0">
                    <a:pos x="254" y="228"/>
                  </a:cxn>
                  <a:cxn ang="0">
                    <a:pos x="174" y="148"/>
                  </a:cxn>
                  <a:cxn ang="0">
                    <a:pos x="102" y="21"/>
                  </a:cxn>
                  <a:cxn ang="0">
                    <a:pos x="102" y="21"/>
                  </a:cxn>
                  <a:cxn ang="0">
                    <a:pos x="140" y="26"/>
                  </a:cxn>
                  <a:cxn ang="0">
                    <a:pos x="174" y="81"/>
                  </a:cxn>
                  <a:cxn ang="0">
                    <a:pos x="140" y="136"/>
                  </a:cxn>
                  <a:cxn ang="0">
                    <a:pos x="127" y="140"/>
                  </a:cxn>
                  <a:cxn ang="0">
                    <a:pos x="102" y="140"/>
                  </a:cxn>
                  <a:cxn ang="0">
                    <a:pos x="102" y="21"/>
                  </a:cxn>
                  <a:cxn ang="0">
                    <a:pos x="140" y="288"/>
                  </a:cxn>
                  <a:cxn ang="0">
                    <a:pos x="140" y="288"/>
                  </a:cxn>
                  <a:cxn ang="0">
                    <a:pos x="102" y="271"/>
                  </a:cxn>
                  <a:cxn ang="0">
                    <a:pos x="102" y="157"/>
                  </a:cxn>
                  <a:cxn ang="0">
                    <a:pos x="127" y="157"/>
                  </a:cxn>
                  <a:cxn ang="0">
                    <a:pos x="140" y="157"/>
                  </a:cxn>
                  <a:cxn ang="0">
                    <a:pos x="190" y="228"/>
                  </a:cxn>
                  <a:cxn ang="0">
                    <a:pos x="140" y="288"/>
                  </a:cxn>
                </a:cxnLst>
                <a:rect l="0" t="0" r="r" b="b"/>
                <a:pathLst>
                  <a:path w="254" h="309">
                    <a:moveTo>
                      <a:pt x="174" y="148"/>
                    </a:moveTo>
                    <a:lnTo>
                      <a:pt x="174" y="144"/>
                    </a:lnTo>
                    <a:cubicBezTo>
                      <a:pt x="212" y="136"/>
                      <a:pt x="241" y="110"/>
                      <a:pt x="241" y="72"/>
                    </a:cubicBezTo>
                    <a:cubicBezTo>
                      <a:pt x="241" y="21"/>
                      <a:pt x="199" y="0"/>
                      <a:pt x="140" y="0"/>
                    </a:cubicBez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40" y="309"/>
                    </a:lnTo>
                    <a:lnTo>
                      <a:pt x="148" y="309"/>
                    </a:lnTo>
                    <a:cubicBezTo>
                      <a:pt x="207" y="309"/>
                      <a:pt x="254" y="279"/>
                      <a:pt x="254" y="228"/>
                    </a:cubicBezTo>
                    <a:cubicBezTo>
                      <a:pt x="254" y="174"/>
                      <a:pt x="224" y="152"/>
                      <a:pt x="174" y="148"/>
                    </a:cubicBezTo>
                    <a:close/>
                    <a:moveTo>
                      <a:pt x="102" y="21"/>
                    </a:moveTo>
                    <a:lnTo>
                      <a:pt x="102" y="21"/>
                    </a:lnTo>
                    <a:cubicBezTo>
                      <a:pt x="114" y="21"/>
                      <a:pt x="127" y="21"/>
                      <a:pt x="140" y="26"/>
                    </a:cubicBezTo>
                    <a:cubicBezTo>
                      <a:pt x="161" y="30"/>
                      <a:pt x="174" y="47"/>
                      <a:pt x="174" y="81"/>
                    </a:cubicBezTo>
                    <a:cubicBezTo>
                      <a:pt x="174" y="106"/>
                      <a:pt x="165" y="131"/>
                      <a:pt x="140" y="136"/>
                    </a:cubicBezTo>
                    <a:cubicBezTo>
                      <a:pt x="135" y="136"/>
                      <a:pt x="131" y="140"/>
                      <a:pt x="127" y="140"/>
                    </a:cubicBezTo>
                    <a:lnTo>
                      <a:pt x="102" y="140"/>
                    </a:lnTo>
                    <a:lnTo>
                      <a:pt x="102" y="21"/>
                    </a:lnTo>
                    <a:close/>
                    <a:moveTo>
                      <a:pt x="140" y="288"/>
                    </a:moveTo>
                    <a:lnTo>
                      <a:pt x="140" y="288"/>
                    </a:lnTo>
                    <a:cubicBezTo>
                      <a:pt x="123" y="288"/>
                      <a:pt x="110" y="279"/>
                      <a:pt x="102" y="271"/>
                    </a:cubicBezTo>
                    <a:lnTo>
                      <a:pt x="102" y="157"/>
                    </a:lnTo>
                    <a:lnTo>
                      <a:pt x="127" y="157"/>
                    </a:lnTo>
                    <a:lnTo>
                      <a:pt x="140" y="157"/>
                    </a:lnTo>
                    <a:cubicBezTo>
                      <a:pt x="174" y="165"/>
                      <a:pt x="190" y="190"/>
                      <a:pt x="190" y="228"/>
                    </a:cubicBezTo>
                    <a:cubicBezTo>
                      <a:pt x="190" y="262"/>
                      <a:pt x="174" y="288"/>
                      <a:pt x="140" y="288"/>
                    </a:cubicBez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Freeform 13"/>
              <p:cNvSpPr>
                <a:spLocks/>
              </p:cNvSpPr>
              <p:nvPr/>
            </p:nvSpPr>
            <p:spPr bwMode="auto">
              <a:xfrm>
                <a:off x="984897" y="511052"/>
                <a:ext cx="85361" cy="116976"/>
              </a:xfrm>
              <a:custGeom>
                <a:avLst/>
                <a:gdLst/>
                <a:ahLst/>
                <a:cxnLst>
                  <a:cxn ang="0">
                    <a:pos x="199" y="279"/>
                  </a:cxn>
                  <a:cxn ang="0">
                    <a:pos x="101" y="279"/>
                  </a:cxn>
                  <a:cxn ang="0">
                    <a:pos x="101" y="157"/>
                  </a:cxn>
                  <a:cxn ang="0">
                    <a:pos x="156" y="157"/>
                  </a:cxn>
                  <a:cxn ang="0">
                    <a:pos x="169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69" y="93"/>
                  </a:cxn>
                  <a:cxn ang="0">
                    <a:pos x="156" y="136"/>
                  </a:cxn>
                  <a:cxn ang="0">
                    <a:pos x="101" y="136"/>
                  </a:cxn>
                  <a:cxn ang="0">
                    <a:pos x="101" y="30"/>
                  </a:cxn>
                  <a:cxn ang="0">
                    <a:pos x="194" y="30"/>
                  </a:cxn>
                  <a:cxn ang="0">
                    <a:pos x="207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203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4" y="309"/>
                  </a:cxn>
                  <a:cxn ang="0">
                    <a:pos x="237" y="220"/>
                  </a:cxn>
                  <a:cxn ang="0">
                    <a:pos x="220" y="220"/>
                  </a:cxn>
                  <a:cxn ang="0">
                    <a:pos x="199" y="279"/>
                  </a:cxn>
                </a:cxnLst>
                <a:rect l="0" t="0" r="r" b="b"/>
                <a:pathLst>
                  <a:path w="237" h="309">
                    <a:moveTo>
                      <a:pt x="199" y="279"/>
                    </a:moveTo>
                    <a:lnTo>
                      <a:pt x="101" y="279"/>
                    </a:lnTo>
                    <a:lnTo>
                      <a:pt x="101" y="157"/>
                    </a:lnTo>
                    <a:lnTo>
                      <a:pt x="156" y="157"/>
                    </a:lnTo>
                    <a:lnTo>
                      <a:pt x="169" y="199"/>
                    </a:lnTo>
                    <a:lnTo>
                      <a:pt x="186" y="199"/>
                    </a:lnTo>
                    <a:cubicBezTo>
                      <a:pt x="182" y="182"/>
                      <a:pt x="182" y="165"/>
                      <a:pt x="182" y="144"/>
                    </a:cubicBezTo>
                    <a:cubicBezTo>
                      <a:pt x="182" y="127"/>
                      <a:pt x="182" y="110"/>
                      <a:pt x="186" y="93"/>
                    </a:cubicBezTo>
                    <a:lnTo>
                      <a:pt x="169" y="93"/>
                    </a:lnTo>
                    <a:lnTo>
                      <a:pt x="156" y="136"/>
                    </a:lnTo>
                    <a:lnTo>
                      <a:pt x="101" y="136"/>
                    </a:lnTo>
                    <a:lnTo>
                      <a:pt x="101" y="30"/>
                    </a:lnTo>
                    <a:lnTo>
                      <a:pt x="194" y="30"/>
                    </a:lnTo>
                    <a:lnTo>
                      <a:pt x="207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203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4" y="309"/>
                    </a:lnTo>
                    <a:lnTo>
                      <a:pt x="237" y="220"/>
                    </a:lnTo>
                    <a:lnTo>
                      <a:pt x="220" y="220"/>
                    </a:lnTo>
                    <a:lnTo>
                      <a:pt x="199" y="279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8" name="Freeform 14"/>
              <p:cNvSpPr>
                <a:spLocks/>
              </p:cNvSpPr>
              <p:nvPr/>
            </p:nvSpPr>
            <p:spPr bwMode="auto">
              <a:xfrm>
                <a:off x="1093969" y="511052"/>
                <a:ext cx="180206" cy="150172"/>
              </a:xfrm>
              <a:custGeom>
                <a:avLst/>
                <a:gdLst/>
                <a:ahLst/>
                <a:cxnLst>
                  <a:cxn ang="0">
                    <a:pos x="444" y="26"/>
                  </a:cxn>
                  <a:cxn ang="0">
                    <a:pos x="490" y="17"/>
                  </a:cxn>
                  <a:cxn ang="0">
                    <a:pos x="490" y="0"/>
                  </a:cxn>
                  <a:cxn ang="0">
                    <a:pos x="338" y="0"/>
                  </a:cxn>
                  <a:cxn ang="0">
                    <a:pos x="338" y="17"/>
                  </a:cxn>
                  <a:cxn ang="0">
                    <a:pos x="380" y="26"/>
                  </a:cxn>
                  <a:cxn ang="0">
                    <a:pos x="380" y="283"/>
                  </a:cxn>
                  <a:cxn ang="0">
                    <a:pos x="275" y="283"/>
                  </a:cxn>
                  <a:cxn ang="0">
                    <a:pos x="275" y="26"/>
                  </a:cxn>
                  <a:cxn ang="0">
                    <a:pos x="317" y="17"/>
                  </a:cxn>
                  <a:cxn ang="0">
                    <a:pos x="317" y="0"/>
                  </a:cxn>
                  <a:cxn ang="0">
                    <a:pos x="169" y="0"/>
                  </a:cxn>
                  <a:cxn ang="0">
                    <a:pos x="169" y="17"/>
                  </a:cxn>
                  <a:cxn ang="0">
                    <a:pos x="211" y="26"/>
                  </a:cxn>
                  <a:cxn ang="0">
                    <a:pos x="211" y="283"/>
                  </a:cxn>
                  <a:cxn ang="0">
                    <a:pos x="106" y="283"/>
                  </a:cxn>
                  <a:cxn ang="0">
                    <a:pos x="106" y="26"/>
                  </a:cxn>
                  <a:cxn ang="0">
                    <a:pos x="148" y="17"/>
                  </a:cxn>
                  <a:cxn ang="0">
                    <a:pos x="148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457" y="309"/>
                  </a:cxn>
                  <a:cxn ang="0">
                    <a:pos x="457" y="398"/>
                  </a:cxn>
                  <a:cxn ang="0">
                    <a:pos x="474" y="398"/>
                  </a:cxn>
                  <a:cxn ang="0">
                    <a:pos x="495" y="283"/>
                  </a:cxn>
                  <a:cxn ang="0">
                    <a:pos x="444" y="283"/>
                  </a:cxn>
                  <a:cxn ang="0">
                    <a:pos x="444" y="26"/>
                  </a:cxn>
                </a:cxnLst>
                <a:rect l="0" t="0" r="r" b="b"/>
                <a:pathLst>
                  <a:path w="495" h="398">
                    <a:moveTo>
                      <a:pt x="444" y="26"/>
                    </a:moveTo>
                    <a:lnTo>
                      <a:pt x="490" y="17"/>
                    </a:lnTo>
                    <a:lnTo>
                      <a:pt x="490" y="0"/>
                    </a:lnTo>
                    <a:lnTo>
                      <a:pt x="338" y="0"/>
                    </a:lnTo>
                    <a:lnTo>
                      <a:pt x="338" y="17"/>
                    </a:lnTo>
                    <a:lnTo>
                      <a:pt x="380" y="26"/>
                    </a:lnTo>
                    <a:lnTo>
                      <a:pt x="380" y="283"/>
                    </a:lnTo>
                    <a:lnTo>
                      <a:pt x="275" y="283"/>
                    </a:lnTo>
                    <a:lnTo>
                      <a:pt x="275" y="26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169" y="0"/>
                    </a:lnTo>
                    <a:lnTo>
                      <a:pt x="169" y="17"/>
                    </a:lnTo>
                    <a:lnTo>
                      <a:pt x="211" y="26"/>
                    </a:lnTo>
                    <a:lnTo>
                      <a:pt x="211" y="283"/>
                    </a:lnTo>
                    <a:lnTo>
                      <a:pt x="106" y="283"/>
                    </a:lnTo>
                    <a:lnTo>
                      <a:pt x="106" y="26"/>
                    </a:lnTo>
                    <a:lnTo>
                      <a:pt x="148" y="17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457" y="309"/>
                    </a:lnTo>
                    <a:lnTo>
                      <a:pt x="457" y="398"/>
                    </a:lnTo>
                    <a:lnTo>
                      <a:pt x="474" y="398"/>
                    </a:lnTo>
                    <a:lnTo>
                      <a:pt x="495" y="283"/>
                    </a:lnTo>
                    <a:lnTo>
                      <a:pt x="444" y="283"/>
                    </a:lnTo>
                    <a:lnTo>
                      <a:pt x="444" y="26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Freeform 15"/>
              <p:cNvSpPr>
                <a:spLocks/>
              </p:cNvSpPr>
              <p:nvPr/>
            </p:nvSpPr>
            <p:spPr bwMode="auto">
              <a:xfrm>
                <a:off x="1291563" y="511052"/>
                <a:ext cx="86941" cy="116976"/>
              </a:xfrm>
              <a:custGeom>
                <a:avLst/>
                <a:gdLst/>
                <a:ahLst/>
                <a:cxnLst>
                  <a:cxn ang="0">
                    <a:pos x="237" y="220"/>
                  </a:cxn>
                  <a:cxn ang="0">
                    <a:pos x="224" y="220"/>
                  </a:cxn>
                  <a:cxn ang="0">
                    <a:pos x="199" y="279"/>
                  </a:cxn>
                  <a:cxn ang="0">
                    <a:pos x="102" y="279"/>
                  </a:cxn>
                  <a:cxn ang="0">
                    <a:pos x="102" y="157"/>
                  </a:cxn>
                  <a:cxn ang="0">
                    <a:pos x="157" y="157"/>
                  </a:cxn>
                  <a:cxn ang="0">
                    <a:pos x="170" y="199"/>
                  </a:cxn>
                  <a:cxn ang="0">
                    <a:pos x="186" y="199"/>
                  </a:cxn>
                  <a:cxn ang="0">
                    <a:pos x="182" y="144"/>
                  </a:cxn>
                  <a:cxn ang="0">
                    <a:pos x="186" y="93"/>
                  </a:cxn>
                  <a:cxn ang="0">
                    <a:pos x="174" y="93"/>
                  </a:cxn>
                  <a:cxn ang="0">
                    <a:pos x="157" y="136"/>
                  </a:cxn>
                  <a:cxn ang="0">
                    <a:pos x="102" y="136"/>
                  </a:cxn>
                  <a:cxn ang="0">
                    <a:pos x="102" y="30"/>
                  </a:cxn>
                  <a:cxn ang="0">
                    <a:pos x="195" y="30"/>
                  </a:cxn>
                  <a:cxn ang="0">
                    <a:pos x="208" y="81"/>
                  </a:cxn>
                  <a:cxn ang="0">
                    <a:pos x="224" y="81"/>
                  </a:cxn>
                  <a:cxn ang="0">
                    <a:pos x="220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38" y="26"/>
                  </a:cxn>
                  <a:cxn ang="0">
                    <a:pos x="38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37" y="220"/>
                  </a:cxn>
                </a:cxnLst>
                <a:rect l="0" t="0" r="r" b="b"/>
                <a:pathLst>
                  <a:path w="237" h="309">
                    <a:moveTo>
                      <a:pt x="237" y="220"/>
                    </a:moveTo>
                    <a:lnTo>
                      <a:pt x="224" y="220"/>
                    </a:lnTo>
                    <a:lnTo>
                      <a:pt x="199" y="279"/>
                    </a:lnTo>
                    <a:lnTo>
                      <a:pt x="102" y="279"/>
                    </a:lnTo>
                    <a:lnTo>
                      <a:pt x="102" y="157"/>
                    </a:lnTo>
                    <a:lnTo>
                      <a:pt x="157" y="157"/>
                    </a:lnTo>
                    <a:lnTo>
                      <a:pt x="170" y="199"/>
                    </a:lnTo>
                    <a:lnTo>
                      <a:pt x="186" y="199"/>
                    </a:lnTo>
                    <a:cubicBezTo>
                      <a:pt x="186" y="182"/>
                      <a:pt x="182" y="165"/>
                      <a:pt x="182" y="144"/>
                    </a:cubicBezTo>
                    <a:cubicBezTo>
                      <a:pt x="182" y="127"/>
                      <a:pt x="186" y="110"/>
                      <a:pt x="186" y="93"/>
                    </a:cubicBezTo>
                    <a:lnTo>
                      <a:pt x="174" y="93"/>
                    </a:lnTo>
                    <a:lnTo>
                      <a:pt x="157" y="136"/>
                    </a:lnTo>
                    <a:lnTo>
                      <a:pt x="102" y="136"/>
                    </a:lnTo>
                    <a:lnTo>
                      <a:pt x="102" y="30"/>
                    </a:lnTo>
                    <a:lnTo>
                      <a:pt x="195" y="30"/>
                    </a:lnTo>
                    <a:lnTo>
                      <a:pt x="208" y="81"/>
                    </a:lnTo>
                    <a:lnTo>
                      <a:pt x="224" y="81"/>
                    </a:lnTo>
                    <a:lnTo>
                      <a:pt x="220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38" y="26"/>
                    </a:lnTo>
                    <a:lnTo>
                      <a:pt x="38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37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0" name="Freeform 16"/>
              <p:cNvSpPr>
                <a:spLocks/>
              </p:cNvSpPr>
              <p:nvPr/>
            </p:nvSpPr>
            <p:spPr bwMode="auto">
              <a:xfrm>
                <a:off x="1402216" y="511052"/>
                <a:ext cx="123299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6" y="26"/>
                  </a:cxn>
                  <a:cxn ang="0">
                    <a:pos x="236" y="136"/>
                  </a:cxn>
                  <a:cxn ang="0">
                    <a:pos x="105" y="136"/>
                  </a:cxn>
                  <a:cxn ang="0">
                    <a:pos x="105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5" y="283"/>
                  </a:cxn>
                  <a:cxn ang="0">
                    <a:pos x="105" y="161"/>
                  </a:cxn>
                  <a:cxn ang="0">
                    <a:pos x="236" y="161"/>
                  </a:cxn>
                  <a:cxn ang="0">
                    <a:pos x="236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6" y="26"/>
                    </a:lnTo>
                    <a:lnTo>
                      <a:pt x="236" y="136"/>
                    </a:lnTo>
                    <a:lnTo>
                      <a:pt x="105" y="136"/>
                    </a:lnTo>
                    <a:lnTo>
                      <a:pt x="105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5" y="283"/>
                    </a:lnTo>
                    <a:lnTo>
                      <a:pt x="105" y="161"/>
                    </a:lnTo>
                    <a:lnTo>
                      <a:pt x="236" y="161"/>
                    </a:lnTo>
                    <a:lnTo>
                      <a:pt x="236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1" name="Freeform 17"/>
              <p:cNvSpPr>
                <a:spLocks/>
              </p:cNvSpPr>
              <p:nvPr/>
            </p:nvSpPr>
            <p:spPr bwMode="auto">
              <a:xfrm>
                <a:off x="1546065" y="511052"/>
                <a:ext cx="124880" cy="116976"/>
              </a:xfrm>
              <a:custGeom>
                <a:avLst/>
                <a:gdLst/>
                <a:ahLst/>
                <a:cxnLst>
                  <a:cxn ang="0">
                    <a:pos x="190" y="17"/>
                  </a:cxn>
                  <a:cxn ang="0">
                    <a:pos x="237" y="26"/>
                  </a:cxn>
                  <a:cxn ang="0">
                    <a:pos x="237" y="30"/>
                  </a:cxn>
                  <a:cxn ang="0">
                    <a:pos x="106" y="237"/>
                  </a:cxn>
                  <a:cxn ang="0">
                    <a:pos x="106" y="26"/>
                  </a:cxn>
                  <a:cxn ang="0">
                    <a:pos x="152" y="17"/>
                  </a:cxn>
                  <a:cxn ang="0">
                    <a:pos x="152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2" y="26"/>
                  </a:cxn>
                  <a:cxn ang="0">
                    <a:pos x="42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152" y="309"/>
                  </a:cxn>
                  <a:cxn ang="0">
                    <a:pos x="152" y="292"/>
                  </a:cxn>
                  <a:cxn ang="0">
                    <a:pos x="106" y="283"/>
                  </a:cxn>
                  <a:cxn ang="0">
                    <a:pos x="106" y="279"/>
                  </a:cxn>
                  <a:cxn ang="0">
                    <a:pos x="237" y="72"/>
                  </a:cxn>
                  <a:cxn ang="0">
                    <a:pos x="237" y="283"/>
                  </a:cxn>
                  <a:cxn ang="0">
                    <a:pos x="190" y="292"/>
                  </a:cxn>
                  <a:cxn ang="0">
                    <a:pos x="190" y="309"/>
                  </a:cxn>
                  <a:cxn ang="0">
                    <a:pos x="342" y="309"/>
                  </a:cxn>
                  <a:cxn ang="0">
                    <a:pos x="342" y="292"/>
                  </a:cxn>
                  <a:cxn ang="0">
                    <a:pos x="300" y="283"/>
                  </a:cxn>
                  <a:cxn ang="0">
                    <a:pos x="300" y="26"/>
                  </a:cxn>
                  <a:cxn ang="0">
                    <a:pos x="342" y="17"/>
                  </a:cxn>
                  <a:cxn ang="0">
                    <a:pos x="342" y="0"/>
                  </a:cxn>
                  <a:cxn ang="0">
                    <a:pos x="190" y="0"/>
                  </a:cxn>
                  <a:cxn ang="0">
                    <a:pos x="190" y="17"/>
                  </a:cxn>
                </a:cxnLst>
                <a:rect l="0" t="0" r="r" b="b"/>
                <a:pathLst>
                  <a:path w="342" h="309">
                    <a:moveTo>
                      <a:pt x="190" y="17"/>
                    </a:moveTo>
                    <a:lnTo>
                      <a:pt x="237" y="26"/>
                    </a:lnTo>
                    <a:lnTo>
                      <a:pt x="237" y="30"/>
                    </a:lnTo>
                    <a:lnTo>
                      <a:pt x="106" y="237"/>
                    </a:lnTo>
                    <a:lnTo>
                      <a:pt x="106" y="26"/>
                    </a:lnTo>
                    <a:lnTo>
                      <a:pt x="152" y="17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2" y="26"/>
                    </a:lnTo>
                    <a:lnTo>
                      <a:pt x="42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152" y="309"/>
                    </a:lnTo>
                    <a:lnTo>
                      <a:pt x="152" y="292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237" y="72"/>
                    </a:lnTo>
                    <a:lnTo>
                      <a:pt x="237" y="283"/>
                    </a:lnTo>
                    <a:lnTo>
                      <a:pt x="190" y="292"/>
                    </a:lnTo>
                    <a:lnTo>
                      <a:pt x="190" y="309"/>
                    </a:lnTo>
                    <a:lnTo>
                      <a:pt x="342" y="309"/>
                    </a:lnTo>
                    <a:lnTo>
                      <a:pt x="342" y="292"/>
                    </a:lnTo>
                    <a:lnTo>
                      <a:pt x="300" y="283"/>
                    </a:lnTo>
                    <a:lnTo>
                      <a:pt x="300" y="26"/>
                    </a:lnTo>
                    <a:lnTo>
                      <a:pt x="342" y="17"/>
                    </a:lnTo>
                    <a:lnTo>
                      <a:pt x="342" y="0"/>
                    </a:lnTo>
                    <a:lnTo>
                      <a:pt x="190" y="0"/>
                    </a:lnTo>
                    <a:lnTo>
                      <a:pt x="190" y="17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2" name="Freeform 18"/>
              <p:cNvSpPr>
                <a:spLocks/>
              </p:cNvSpPr>
              <p:nvPr/>
            </p:nvSpPr>
            <p:spPr bwMode="auto">
              <a:xfrm>
                <a:off x="1689913" y="511052"/>
                <a:ext cx="88522" cy="116976"/>
              </a:xfrm>
              <a:custGeom>
                <a:avLst/>
                <a:gdLst/>
                <a:ahLst/>
                <a:cxnLst>
                  <a:cxn ang="0">
                    <a:pos x="225" y="220"/>
                  </a:cxn>
                  <a:cxn ang="0">
                    <a:pos x="199" y="279"/>
                  </a:cxn>
                  <a:cxn ang="0">
                    <a:pos x="106" y="279"/>
                  </a:cxn>
                  <a:cxn ang="0">
                    <a:pos x="106" y="157"/>
                  </a:cxn>
                  <a:cxn ang="0">
                    <a:pos x="161" y="157"/>
                  </a:cxn>
                  <a:cxn ang="0">
                    <a:pos x="174" y="199"/>
                  </a:cxn>
                  <a:cxn ang="0">
                    <a:pos x="187" y="199"/>
                  </a:cxn>
                  <a:cxn ang="0">
                    <a:pos x="187" y="144"/>
                  </a:cxn>
                  <a:cxn ang="0">
                    <a:pos x="187" y="93"/>
                  </a:cxn>
                  <a:cxn ang="0">
                    <a:pos x="174" y="93"/>
                  </a:cxn>
                  <a:cxn ang="0">
                    <a:pos x="161" y="136"/>
                  </a:cxn>
                  <a:cxn ang="0">
                    <a:pos x="106" y="136"/>
                  </a:cxn>
                  <a:cxn ang="0">
                    <a:pos x="106" y="30"/>
                  </a:cxn>
                  <a:cxn ang="0">
                    <a:pos x="195" y="30"/>
                  </a:cxn>
                  <a:cxn ang="0">
                    <a:pos x="212" y="81"/>
                  </a:cxn>
                  <a:cxn ang="0">
                    <a:pos x="225" y="81"/>
                  </a:cxn>
                  <a:cxn ang="0">
                    <a:pos x="225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43" y="26"/>
                  </a:cxn>
                  <a:cxn ang="0">
                    <a:pos x="43" y="283"/>
                  </a:cxn>
                  <a:cxn ang="0">
                    <a:pos x="0" y="292"/>
                  </a:cxn>
                  <a:cxn ang="0">
                    <a:pos x="0" y="309"/>
                  </a:cxn>
                  <a:cxn ang="0">
                    <a:pos x="229" y="309"/>
                  </a:cxn>
                  <a:cxn ang="0">
                    <a:pos x="241" y="220"/>
                  </a:cxn>
                  <a:cxn ang="0">
                    <a:pos x="225" y="220"/>
                  </a:cxn>
                </a:cxnLst>
                <a:rect l="0" t="0" r="r" b="b"/>
                <a:pathLst>
                  <a:path w="241" h="309">
                    <a:moveTo>
                      <a:pt x="225" y="220"/>
                    </a:moveTo>
                    <a:lnTo>
                      <a:pt x="199" y="279"/>
                    </a:lnTo>
                    <a:lnTo>
                      <a:pt x="106" y="279"/>
                    </a:lnTo>
                    <a:lnTo>
                      <a:pt x="106" y="157"/>
                    </a:lnTo>
                    <a:lnTo>
                      <a:pt x="161" y="157"/>
                    </a:lnTo>
                    <a:lnTo>
                      <a:pt x="174" y="199"/>
                    </a:lnTo>
                    <a:lnTo>
                      <a:pt x="187" y="199"/>
                    </a:lnTo>
                    <a:lnTo>
                      <a:pt x="187" y="144"/>
                    </a:lnTo>
                    <a:lnTo>
                      <a:pt x="187" y="93"/>
                    </a:lnTo>
                    <a:lnTo>
                      <a:pt x="174" y="93"/>
                    </a:lnTo>
                    <a:lnTo>
                      <a:pt x="161" y="136"/>
                    </a:lnTo>
                    <a:lnTo>
                      <a:pt x="106" y="136"/>
                    </a:lnTo>
                    <a:lnTo>
                      <a:pt x="106" y="30"/>
                    </a:lnTo>
                    <a:lnTo>
                      <a:pt x="195" y="30"/>
                    </a:lnTo>
                    <a:lnTo>
                      <a:pt x="212" y="81"/>
                    </a:lnTo>
                    <a:lnTo>
                      <a:pt x="225" y="81"/>
                    </a:lnTo>
                    <a:lnTo>
                      <a:pt x="225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43" y="26"/>
                    </a:lnTo>
                    <a:lnTo>
                      <a:pt x="43" y="283"/>
                    </a:lnTo>
                    <a:lnTo>
                      <a:pt x="0" y="292"/>
                    </a:lnTo>
                    <a:lnTo>
                      <a:pt x="0" y="309"/>
                    </a:lnTo>
                    <a:lnTo>
                      <a:pt x="229" y="309"/>
                    </a:lnTo>
                    <a:lnTo>
                      <a:pt x="241" y="220"/>
                    </a:lnTo>
                    <a:lnTo>
                      <a:pt x="225" y="220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3" name="Freeform 19"/>
              <p:cNvSpPr>
                <a:spLocks noEditPoints="1"/>
              </p:cNvSpPr>
              <p:nvPr/>
            </p:nvSpPr>
            <p:spPr bwMode="auto">
              <a:xfrm>
                <a:off x="943798" y="163286"/>
                <a:ext cx="229209" cy="289278"/>
              </a:xfrm>
              <a:custGeom>
                <a:avLst/>
                <a:gdLst/>
                <a:ahLst/>
                <a:cxnLst>
                  <a:cxn ang="0">
                    <a:pos x="317" y="774"/>
                  </a:cxn>
                  <a:cxn ang="0">
                    <a:pos x="587" y="668"/>
                  </a:cxn>
                  <a:cxn ang="0">
                    <a:pos x="630" y="85"/>
                  </a:cxn>
                  <a:cxn ang="0">
                    <a:pos x="317" y="0"/>
                  </a:cxn>
                  <a:cxn ang="0">
                    <a:pos x="160" y="42"/>
                  </a:cxn>
                  <a:cxn ang="0">
                    <a:pos x="0" y="85"/>
                  </a:cxn>
                  <a:cxn ang="0">
                    <a:pos x="42" y="668"/>
                  </a:cxn>
                  <a:cxn ang="0">
                    <a:pos x="160" y="715"/>
                  </a:cxn>
                  <a:cxn ang="0">
                    <a:pos x="317" y="774"/>
                  </a:cxn>
                  <a:cxn ang="0">
                    <a:pos x="160" y="76"/>
                  </a:cxn>
                  <a:cxn ang="0">
                    <a:pos x="160" y="76"/>
                  </a:cxn>
                  <a:cxn ang="0">
                    <a:pos x="224" y="59"/>
                  </a:cxn>
                  <a:cxn ang="0">
                    <a:pos x="160" y="161"/>
                  </a:cxn>
                  <a:cxn ang="0">
                    <a:pos x="105" y="258"/>
                  </a:cxn>
                  <a:cxn ang="0">
                    <a:pos x="105" y="186"/>
                  </a:cxn>
                  <a:cxn ang="0">
                    <a:pos x="101" y="93"/>
                  </a:cxn>
                  <a:cxn ang="0">
                    <a:pos x="160" y="76"/>
                  </a:cxn>
                  <a:cxn ang="0">
                    <a:pos x="76" y="643"/>
                  </a:cxn>
                  <a:cxn ang="0">
                    <a:pos x="76" y="643"/>
                  </a:cxn>
                  <a:cxn ang="0">
                    <a:pos x="55" y="385"/>
                  </a:cxn>
                  <a:cxn ang="0">
                    <a:pos x="114" y="389"/>
                  </a:cxn>
                  <a:cxn ang="0">
                    <a:pos x="160" y="313"/>
                  </a:cxn>
                  <a:cxn ang="0">
                    <a:pos x="228" y="203"/>
                  </a:cxn>
                  <a:cxn ang="0">
                    <a:pos x="224" y="275"/>
                  </a:cxn>
                  <a:cxn ang="0">
                    <a:pos x="228" y="397"/>
                  </a:cxn>
                  <a:cxn ang="0">
                    <a:pos x="317" y="402"/>
                  </a:cxn>
                  <a:cxn ang="0">
                    <a:pos x="317" y="34"/>
                  </a:cxn>
                  <a:cxn ang="0">
                    <a:pos x="596" y="110"/>
                  </a:cxn>
                  <a:cxn ang="0">
                    <a:pos x="575" y="385"/>
                  </a:cxn>
                  <a:cxn ang="0">
                    <a:pos x="494" y="389"/>
                  </a:cxn>
                  <a:cxn ang="0">
                    <a:pos x="507" y="156"/>
                  </a:cxn>
                  <a:cxn ang="0">
                    <a:pos x="410" y="140"/>
                  </a:cxn>
                  <a:cxn ang="0">
                    <a:pos x="406" y="397"/>
                  </a:cxn>
                  <a:cxn ang="0">
                    <a:pos x="317" y="402"/>
                  </a:cxn>
                  <a:cxn ang="0">
                    <a:pos x="317" y="736"/>
                  </a:cxn>
                  <a:cxn ang="0">
                    <a:pos x="160" y="676"/>
                  </a:cxn>
                  <a:cxn ang="0">
                    <a:pos x="76" y="643"/>
                  </a:cxn>
                </a:cxnLst>
                <a:rect l="0" t="0" r="r" b="b"/>
                <a:pathLst>
                  <a:path w="630" h="774">
                    <a:moveTo>
                      <a:pt x="317" y="774"/>
                    </a:moveTo>
                    <a:lnTo>
                      <a:pt x="587" y="668"/>
                    </a:lnTo>
                    <a:lnTo>
                      <a:pt x="630" y="85"/>
                    </a:lnTo>
                    <a:lnTo>
                      <a:pt x="317" y="0"/>
                    </a:lnTo>
                    <a:lnTo>
                      <a:pt x="160" y="42"/>
                    </a:lnTo>
                    <a:lnTo>
                      <a:pt x="0" y="85"/>
                    </a:lnTo>
                    <a:lnTo>
                      <a:pt x="42" y="668"/>
                    </a:lnTo>
                    <a:lnTo>
                      <a:pt x="160" y="715"/>
                    </a:lnTo>
                    <a:lnTo>
                      <a:pt x="317" y="774"/>
                    </a:lnTo>
                    <a:close/>
                    <a:moveTo>
                      <a:pt x="160" y="76"/>
                    </a:moveTo>
                    <a:lnTo>
                      <a:pt x="160" y="76"/>
                    </a:lnTo>
                    <a:lnTo>
                      <a:pt x="224" y="59"/>
                    </a:lnTo>
                    <a:lnTo>
                      <a:pt x="160" y="161"/>
                    </a:lnTo>
                    <a:lnTo>
                      <a:pt x="105" y="258"/>
                    </a:lnTo>
                    <a:lnTo>
                      <a:pt x="105" y="186"/>
                    </a:lnTo>
                    <a:lnTo>
                      <a:pt x="101" y="93"/>
                    </a:lnTo>
                    <a:lnTo>
                      <a:pt x="160" y="76"/>
                    </a:lnTo>
                    <a:close/>
                    <a:moveTo>
                      <a:pt x="76" y="643"/>
                    </a:moveTo>
                    <a:lnTo>
                      <a:pt x="76" y="643"/>
                    </a:lnTo>
                    <a:lnTo>
                      <a:pt x="55" y="385"/>
                    </a:lnTo>
                    <a:lnTo>
                      <a:pt x="114" y="389"/>
                    </a:lnTo>
                    <a:lnTo>
                      <a:pt x="160" y="313"/>
                    </a:lnTo>
                    <a:lnTo>
                      <a:pt x="228" y="203"/>
                    </a:lnTo>
                    <a:lnTo>
                      <a:pt x="224" y="275"/>
                    </a:lnTo>
                    <a:lnTo>
                      <a:pt x="228" y="397"/>
                    </a:lnTo>
                    <a:lnTo>
                      <a:pt x="317" y="402"/>
                    </a:lnTo>
                    <a:lnTo>
                      <a:pt x="317" y="34"/>
                    </a:lnTo>
                    <a:lnTo>
                      <a:pt x="596" y="110"/>
                    </a:lnTo>
                    <a:lnTo>
                      <a:pt x="575" y="385"/>
                    </a:lnTo>
                    <a:lnTo>
                      <a:pt x="494" y="389"/>
                    </a:lnTo>
                    <a:lnTo>
                      <a:pt x="507" y="156"/>
                    </a:lnTo>
                    <a:lnTo>
                      <a:pt x="410" y="140"/>
                    </a:lnTo>
                    <a:lnTo>
                      <a:pt x="406" y="397"/>
                    </a:lnTo>
                    <a:lnTo>
                      <a:pt x="317" y="402"/>
                    </a:lnTo>
                    <a:lnTo>
                      <a:pt x="317" y="736"/>
                    </a:lnTo>
                    <a:lnTo>
                      <a:pt x="160" y="676"/>
                    </a:lnTo>
                    <a:lnTo>
                      <a:pt x="76" y="643"/>
                    </a:lnTo>
                    <a:close/>
                  </a:path>
                </a:pathLst>
              </a:custGeom>
              <a:solidFill>
                <a:srgbClr val="29479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63" name="Прямоугольник 62"/>
          <p:cNvSpPr/>
          <p:nvPr/>
        </p:nvSpPr>
        <p:spPr>
          <a:xfrm>
            <a:off x="479554" y="799268"/>
            <a:ext cx="5376133" cy="681879"/>
          </a:xfrm>
          <a:prstGeom prst="rect">
            <a:avLst/>
          </a:prstGeom>
          <a:solidFill>
            <a:srgbClr val="D7E6F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b="1" i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</a:t>
            </a:r>
            <a:r>
              <a:rPr lang="ru-RU" b="1" i="1" dirty="0" smtClean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4/</a:t>
            </a:r>
            <a:r>
              <a:rPr lang="ru-RU" b="1" i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b="1" i="1" dirty="0" smtClean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</a:pPr>
            <a:r>
              <a:rPr lang="ru-RU" b="1" i="1" dirty="0" smtClean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Вот история Вашего друга:</a:t>
            </a:r>
            <a:endParaRPr lang="ru-RU" sz="1400" b="1" dirty="0">
              <a:solidFill>
                <a:srgbClr val="2F559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4938532" y="1756783"/>
            <a:ext cx="5855687" cy="2939266"/>
          </a:xfrm>
          <a:prstGeom prst="rect">
            <a:avLst/>
          </a:prstGeom>
          <a:solidFill>
            <a:srgbClr val="D7E6F1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Теперь вы играете в другую версию игры, в которой вы сочиняете историю вместе со своим другом.</a:t>
            </a:r>
          </a:p>
          <a:p>
            <a:endParaRPr lang="ru-RU" sz="1050" b="1" dirty="0">
              <a:solidFill>
                <a:srgbClr val="2F559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Прочтите начало истории, которое написал ваш друг, используя шесть изображений представленных справа сверху. Вам надо закончить эту историю, используя три изображения справа снизу</a:t>
            </a:r>
            <a:r>
              <a:rPr lang="ru-RU" b="1" dirty="0" smtClean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sz="1050" b="1" dirty="0">
              <a:solidFill>
                <a:srgbClr val="2F559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Напишите креативное продолжение истории, начатой вашим другом, старайтесь следовать его вдохновению и стилю. </a:t>
            </a:r>
            <a:endParaRPr lang="ru-RU" b="1" dirty="0" smtClean="0">
              <a:solidFill>
                <a:srgbClr val="2F559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00" b="1" dirty="0" smtClean="0">
              <a:solidFill>
                <a:srgbClr val="2F559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6" name="Рисунок 32"/>
          <p:cNvPicPr>
            <a:picLocks noChangeAspect="1"/>
          </p:cNvPicPr>
          <p:nvPr/>
        </p:nvPicPr>
        <p:blipFill>
          <a:blip r:embed="rId1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2783">
            <a:off x="3387509" y="5468345"/>
            <a:ext cx="798007" cy="768622"/>
          </a:xfrm>
          <a:prstGeom prst="rect">
            <a:avLst/>
          </a:prstGeom>
          <a:noFill/>
        </p:spPr>
      </p:pic>
      <p:pic>
        <p:nvPicPr>
          <p:cNvPr id="67" name="Рисунок 42"/>
          <p:cNvPicPr>
            <a:picLocks noChangeAspect="1"/>
          </p:cNvPicPr>
          <p:nvPr/>
        </p:nvPicPr>
        <p:blipFill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6874">
            <a:off x="2776491" y="5899847"/>
            <a:ext cx="333341" cy="321066"/>
          </a:xfrm>
          <a:prstGeom prst="rect">
            <a:avLst/>
          </a:prstGeom>
          <a:noFill/>
        </p:spPr>
      </p:pic>
      <p:pic>
        <p:nvPicPr>
          <p:cNvPr id="64" name="Рисунок 7"/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0" t="32215" b="48563"/>
          <a:stretch/>
        </p:blipFill>
        <p:spPr bwMode="auto">
          <a:xfrm>
            <a:off x="6674302" y="1048839"/>
            <a:ext cx="3051810" cy="647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9" name="Прямоугольник 68"/>
          <p:cNvSpPr/>
          <p:nvPr/>
        </p:nvSpPr>
        <p:spPr>
          <a:xfrm>
            <a:off x="246927" y="1774414"/>
            <a:ext cx="4568141" cy="2903359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1600" b="1" i="1" dirty="0" smtClean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600" b="1" i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сердце было тяжело. Пришло время попрощаться. В этом здании она больше не чувствовала себя дома. Она собрала вещи и направилась на Восток. Она навсегда перебиралась туда, где никогда не была, через половину земного шара – в Китай.</a:t>
            </a:r>
          </a:p>
          <a:p>
            <a:pPr algn="just"/>
            <a:r>
              <a:rPr lang="ru-RU" sz="1600" b="1" i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 </a:t>
            </a:r>
            <a:r>
              <a:rPr lang="ru-RU" sz="1600" b="1" i="1" dirty="0" smtClean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новые </a:t>
            </a:r>
            <a:r>
              <a:rPr lang="ru-RU" sz="1600" b="1" i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вызовы её не страшили. Она знала, что жизнь полна неожиданностей и была готова к тому, чтобы в очередной раз подбросить кубик и посмотреть, куда он заведёт её в следующий раз.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3697632" y="4859292"/>
            <a:ext cx="849436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Три изображения, </a:t>
            </a:r>
            <a:r>
              <a:rPr lang="ru-RU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 </a:t>
            </a:r>
            <a:r>
              <a:rPr lang="ru-RU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вам надо </a:t>
            </a:r>
            <a:r>
              <a:rPr lang="ru-RU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использовать для продолжения истории:</a:t>
            </a:r>
            <a:endParaRPr lang="ru-RU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" name="Рисунок 12"/>
          <p:cNvPicPr/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5" t="63222" r="17946" b="19094"/>
          <a:stretch/>
        </p:blipFill>
        <p:spPr bwMode="auto">
          <a:xfrm>
            <a:off x="6631743" y="5186501"/>
            <a:ext cx="3421696" cy="15127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2" name="Прямоугольник 71"/>
          <p:cNvSpPr/>
          <p:nvPr/>
        </p:nvSpPr>
        <p:spPr>
          <a:xfrm>
            <a:off x="5323516" y="598615"/>
            <a:ext cx="5697493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Шесть</a:t>
            </a:r>
            <a:r>
              <a:rPr lang="ru-RU" sz="1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изображений</a:t>
            </a:r>
            <a:r>
              <a:rPr lang="ru-RU" sz="1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i="1" dirty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</a:t>
            </a:r>
            <a:r>
              <a:rPr lang="ru-RU" sz="1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2F55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использовал ваш друг</a:t>
            </a:r>
            <a:endParaRPr lang="ru-RU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39268" y="146197"/>
            <a:ext cx="8585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КРЕАТИВНОЕ МЫШЛЕНИЕ. ЗАДАНИЕ.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МИНУТЫ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22619" y="6349746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037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666696175"/>
              </p:ext>
            </p:extLst>
          </p:nvPr>
        </p:nvGraphicFramePr>
        <p:xfrm>
          <a:off x="1165411" y="1439333"/>
          <a:ext cx="915894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01326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9857" y="146197"/>
            <a:ext cx="10582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МАТЕМАТИЧЕСКАЯ ГРАМОТНОСТЬ. СОСТАВЛЕНИЕ ЗАДАЧ  ПО ГРУППАМ.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МИН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12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7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3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36819" y="6344611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29</a:t>
            </a:fld>
            <a:endParaRPr lang="ru-RU" dirty="0"/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/>
          </p:nvPr>
        </p:nvGraphicFramePr>
        <p:xfrm>
          <a:off x="1822823" y="1060823"/>
          <a:ext cx="8128000" cy="1320800"/>
        </p:xfrm>
        <a:graphic>
          <a:graphicData uri="http://schemas.openxmlformats.org/drawingml/2006/table">
            <a:tbl>
              <a:tblPr firstRow="1" bandRow="1" bandCol="1">
                <a:tableStyleId>{BDBED569-4797-4DF1-A0F4-6AAB3CD982D8}</a:tableStyleId>
              </a:tblPr>
              <a:tblGrid>
                <a:gridCol w="12102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963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894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861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2F5597"/>
                          </a:solidFill>
                        </a:rPr>
                        <a:t>ВОПРОС</a:t>
                      </a:r>
                      <a:endParaRPr lang="ru-RU" sz="1600" dirty="0">
                        <a:solidFill>
                          <a:srgbClr val="2F5597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2F5597"/>
                          </a:solidFill>
                        </a:rPr>
                        <a:t>СОДЕРЖАТЕЛЬНАЯ ОБЛАСТЬ</a:t>
                      </a:r>
                      <a:endParaRPr lang="ru-RU" sz="1600" dirty="0">
                        <a:solidFill>
                          <a:srgbClr val="2F5597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2F5597"/>
                          </a:solidFill>
                        </a:rPr>
                        <a:t>МЫСЛИТЕЛЬНЫЕ ПРОЦЕССЫ</a:t>
                      </a:r>
                      <a:endParaRPr lang="ru-RU" sz="1600" dirty="0">
                        <a:solidFill>
                          <a:srgbClr val="2F5597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2F5597"/>
                          </a:solidFill>
                        </a:rPr>
                        <a:t>КОНТЕКСТ</a:t>
                      </a:r>
                      <a:endParaRPr lang="ru-RU" sz="1600" dirty="0">
                        <a:solidFill>
                          <a:srgbClr val="2F5597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6" name="Изображение 5" descr="Screenshot 2019-08-28 at 19.51.59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25" y="2525055"/>
            <a:ext cx="951540" cy="1427310"/>
          </a:xfrm>
          <a:prstGeom prst="rect">
            <a:avLst/>
          </a:prstGeom>
        </p:spPr>
      </p:pic>
      <p:pic>
        <p:nvPicPr>
          <p:cNvPr id="7" name="Изображение 6" descr="Screenshot 2019-08-28 at 19.52.1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416" y="2552696"/>
            <a:ext cx="934859" cy="1361892"/>
          </a:xfrm>
          <a:prstGeom prst="rect">
            <a:avLst/>
          </a:prstGeom>
        </p:spPr>
      </p:pic>
      <p:pic>
        <p:nvPicPr>
          <p:cNvPr id="28" name="Изображение 27" descr="Screenshot 2019-08-28 at 19.52.2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13" y="4258231"/>
            <a:ext cx="934058" cy="1359342"/>
          </a:xfrm>
          <a:prstGeom prst="rect">
            <a:avLst/>
          </a:prstGeom>
        </p:spPr>
      </p:pic>
      <p:pic>
        <p:nvPicPr>
          <p:cNvPr id="29" name="Изображение 28" descr="Screenshot 2019-08-28 at 19.52.43.pn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59" y="4183524"/>
            <a:ext cx="1042802" cy="1410318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31" name="Группа 30"/>
          <p:cNvGrpSpPr/>
          <p:nvPr/>
        </p:nvGrpSpPr>
        <p:grpSpPr>
          <a:xfrm>
            <a:off x="-702235" y="717176"/>
            <a:ext cx="13288639" cy="6144963"/>
            <a:chOff x="0" y="932494"/>
            <a:chExt cx="12192000" cy="5925506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738909" y="932494"/>
              <a:ext cx="10959143" cy="5602072"/>
              <a:chOff x="1173048" y="902894"/>
              <a:chExt cx="10555588" cy="5602072"/>
            </a:xfrm>
          </p:grpSpPr>
          <p:pic>
            <p:nvPicPr>
              <p:cNvPr id="34" name="Рисунок 27"/>
              <p:cNvPicPr>
                <a:picLocks noChangeAspect="1"/>
              </p:cNvPicPr>
              <p:nvPr/>
            </p:nvPicPr>
            <p:blipFill>
              <a:blip r:embed="rId1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116" y="5344811"/>
                <a:ext cx="768622" cy="768622"/>
              </a:xfrm>
              <a:prstGeom prst="rect">
                <a:avLst/>
              </a:prstGeom>
              <a:noFill/>
            </p:spPr>
          </p:pic>
          <p:grpSp>
            <p:nvGrpSpPr>
              <p:cNvPr id="35" name="Группа 34"/>
              <p:cNvGrpSpPr/>
              <p:nvPr/>
            </p:nvGrpSpPr>
            <p:grpSpPr>
              <a:xfrm>
                <a:off x="1173048" y="902894"/>
                <a:ext cx="10555588" cy="5602072"/>
                <a:chOff x="1173491" y="932914"/>
                <a:chExt cx="10555588" cy="5602072"/>
              </a:xfrm>
            </p:grpSpPr>
            <p:pic>
              <p:nvPicPr>
                <p:cNvPr id="36" name="Рисунок 30"/>
                <p:cNvPicPr>
                  <a:picLocks noChangeAspect="1"/>
                </p:cNvPicPr>
                <p:nvPr/>
              </p:nvPicPr>
              <p:blipFill>
                <a:blip r:embed="rId1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866080">
                  <a:off x="1193784" y="5862496"/>
                  <a:ext cx="697709" cy="6472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" name="Рисунок 31"/>
                <p:cNvPicPr>
                  <a:picLocks noChangeAspect="1"/>
                </p:cNvPicPr>
                <p:nvPr/>
              </p:nvPicPr>
              <p:blipFill>
                <a:blip r:embed="rId1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62622" y="2920916"/>
                  <a:ext cx="532278" cy="53227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Рисунок 32"/>
                <p:cNvPicPr>
                  <a:picLocks noChangeAspect="1"/>
                </p:cNvPicPr>
                <p:nvPr/>
              </p:nvPicPr>
              <p:blipFill>
                <a:blip r:embed="rId1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92783">
                  <a:off x="1315586" y="4833685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9" name="Рисунок 33"/>
                <p:cNvPicPr>
                  <a:picLocks noChangeAspect="1"/>
                </p:cNvPicPr>
                <p:nvPr/>
              </p:nvPicPr>
              <p:blipFill>
                <a:blip r:embed="rId1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725895">
                  <a:off x="1184046" y="3639870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0" name="Рисунок 34"/>
                <p:cNvPicPr>
                  <a:picLocks noChangeAspect="1"/>
                </p:cNvPicPr>
                <p:nvPr/>
              </p:nvPicPr>
              <p:blipFill>
                <a:blip r:embed="rId18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73262">
                  <a:off x="10634080" y="3709596"/>
                  <a:ext cx="816273" cy="8162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" name="Рисунок 35"/>
                <p:cNvPicPr>
                  <a:picLocks noChangeAspect="1"/>
                </p:cNvPicPr>
                <p:nvPr/>
              </p:nvPicPr>
              <p:blipFill>
                <a:blip r:embed="rId19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0435125">
                  <a:off x="10480997" y="5834612"/>
                  <a:ext cx="588719" cy="5887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42" name="Рисунок 36"/>
                <p:cNvPicPr>
                  <a:picLocks noChangeAspect="1"/>
                </p:cNvPicPr>
                <p:nvPr/>
              </p:nvPicPr>
              <p:blipFill>
                <a:blip r:embed="rId20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810854">
                  <a:off x="10674982" y="932914"/>
                  <a:ext cx="768622" cy="76862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3" name="Рисунок 37"/>
                <p:cNvPicPr>
                  <a:picLocks noChangeAspect="1"/>
                </p:cNvPicPr>
                <p:nvPr/>
              </p:nvPicPr>
              <p:blipFill>
                <a:blip r:embed="rId21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3491" y="3017204"/>
                  <a:ext cx="397563" cy="3975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44" name="Рисунок 38"/>
                <p:cNvPicPr>
                  <a:picLocks noChangeAspect="1"/>
                </p:cNvPicPr>
                <p:nvPr/>
              </p:nvPicPr>
              <p:blipFill>
                <a:blip r:embed="rId22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55969" y="5795958"/>
                  <a:ext cx="244046" cy="2440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5" name="Рисунок 39"/>
                <p:cNvPicPr>
                  <a:picLocks noChangeAspect="1"/>
                </p:cNvPicPr>
                <p:nvPr/>
              </p:nvPicPr>
              <p:blipFill>
                <a:blip r:embed="rId2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49083" y="3638181"/>
                  <a:ext cx="234212" cy="23421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6" name="Рисунок 40"/>
                <p:cNvPicPr>
                  <a:picLocks noChangeAspect="1"/>
                </p:cNvPicPr>
                <p:nvPr/>
              </p:nvPicPr>
              <p:blipFill>
                <a:blip r:embed="rId2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356404">
                  <a:off x="10691723" y="2497268"/>
                  <a:ext cx="480250" cy="48025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7" name="Рисунок 41"/>
                <p:cNvPicPr>
                  <a:picLocks noChangeAspect="1"/>
                </p:cNvPicPr>
                <p:nvPr/>
              </p:nvPicPr>
              <p:blipFill>
                <a:blip r:embed="rId2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4457844">
                  <a:off x="11170090" y="2177134"/>
                  <a:ext cx="443986" cy="341639"/>
                </a:xfrm>
                <a:prstGeom prst="rect">
                  <a:avLst/>
                </a:prstGeom>
                <a:noFill/>
              </p:spPr>
            </p:pic>
            <p:pic>
              <p:nvPicPr>
                <p:cNvPr id="48" name="Рисунок 42"/>
                <p:cNvPicPr>
                  <a:picLocks noChangeAspect="1"/>
                </p:cNvPicPr>
                <p:nvPr/>
              </p:nvPicPr>
              <p:blipFill>
                <a:blip r:embed="rId2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1598135" y="3425065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9" name="Рисунок 43"/>
                <p:cNvPicPr>
                  <a:picLocks noChangeAspect="1"/>
                </p:cNvPicPr>
                <p:nvPr/>
              </p:nvPicPr>
              <p:blipFill>
                <a:blip r:embed="rId26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52934" y="4962355"/>
                  <a:ext cx="376145" cy="376145"/>
                </a:xfrm>
                <a:prstGeom prst="rect">
                  <a:avLst/>
                </a:prstGeom>
                <a:noFill/>
              </p:spPr>
            </p:pic>
            <p:pic>
              <p:nvPicPr>
                <p:cNvPr id="50" name="Рисунок 44"/>
                <p:cNvPicPr>
                  <a:picLocks noChangeAspect="1"/>
                </p:cNvPicPr>
                <p:nvPr/>
              </p:nvPicPr>
              <p:blipFill>
                <a:blip r:embed="rId25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06874">
                  <a:off x="11279564" y="6181032"/>
                  <a:ext cx="321066" cy="321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51" name="Рисунок 45"/>
                <p:cNvPicPr>
                  <a:picLocks noChangeAspect="1"/>
                </p:cNvPicPr>
                <p:nvPr/>
              </p:nvPicPr>
              <p:blipFill>
                <a:blip r:embed="rId27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54822" y="5267468"/>
                  <a:ext cx="406232" cy="406232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33" name="Рисунок 9" descr="line.jpg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0" y="6787864"/>
              <a:ext cx="12192000" cy="70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281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Скругленный прямоугольник 69"/>
          <p:cNvSpPr/>
          <p:nvPr/>
        </p:nvSpPr>
        <p:spPr>
          <a:xfrm>
            <a:off x="6106978" y="765288"/>
            <a:ext cx="5934648" cy="1801607"/>
          </a:xfrm>
          <a:prstGeom prst="roundRect">
            <a:avLst/>
          </a:prstGeom>
          <a:gradFill flip="none" rotWithShape="1">
            <a:gsLst>
              <a:gs pos="66800">
                <a:srgbClr val="DB7373">
                  <a:alpha val="61000"/>
                </a:srgbClr>
              </a:gs>
              <a:gs pos="0">
                <a:srgbClr val="DB7373">
                  <a:alpha val="50000"/>
                </a:srgbClr>
              </a:gs>
              <a:gs pos="100000">
                <a:srgbClr val="DB7373">
                  <a:alpha val="74000"/>
                </a:srgb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8176" y="746633"/>
            <a:ext cx="5814422" cy="1820262"/>
          </a:xfrm>
          <a:prstGeom prst="roundRect">
            <a:avLst/>
          </a:prstGeom>
          <a:gradFill flip="none" rotWithShape="1">
            <a:gsLst>
              <a:gs pos="66800">
                <a:schemeClr val="bg2">
                  <a:lumMod val="90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52" y="4993123"/>
            <a:ext cx="1978275" cy="1040596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2255624" y="4215777"/>
            <a:ext cx="8234996" cy="61054"/>
          </a:xfrm>
          <a:prstGeom prst="line">
            <a:avLst/>
          </a:prstGeom>
          <a:ln w="349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1936602" y="5601185"/>
            <a:ext cx="6912043" cy="28317"/>
          </a:xfrm>
          <a:prstGeom prst="line">
            <a:avLst/>
          </a:prstGeom>
          <a:ln w="349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 flipH="1">
            <a:off x="2639616" y="-33506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pSp>
        <p:nvGrpSpPr>
          <p:cNvPr id="43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44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5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6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7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8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9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0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1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2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3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4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5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6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7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8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192314" y="257673"/>
            <a:ext cx="9911040" cy="354549"/>
          </a:xfrm>
          <a:prstGeom prst="rect">
            <a:avLst/>
          </a:prstGeom>
          <a:noFill/>
        </p:spPr>
        <p:txBody>
          <a:bodyPr wrap="square" tIns="7680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МЕЖДУНАРОДНЫЕ ИССЛЕДОВАНИЯ КАЧЕСТВА ОБРАЗОВАНИЯ</a:t>
            </a:r>
            <a:endParaRPr lang="ru-RU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4" name="Прямая соединительная линия 113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188176" y="859386"/>
            <a:ext cx="58729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РФ занимает 14 место в мире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международных исследованиях качества образования.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Отставание по показателям </a:t>
            </a:r>
            <a:r>
              <a:rPr lang="en-US" b="1" dirty="0" smtClean="0">
                <a:solidFill>
                  <a:srgbClr val="002060"/>
                </a:solidFill>
              </a:rPr>
              <a:t>PISA</a:t>
            </a:r>
            <a:r>
              <a:rPr lang="ru-RU" b="1" dirty="0" smtClean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- уровень функциональной грамотности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- способность применять </a:t>
            </a:r>
            <a:r>
              <a:rPr lang="ru-RU" b="1" dirty="0">
                <a:solidFill>
                  <a:srgbClr val="002060"/>
                </a:solidFill>
              </a:rPr>
              <a:t>на практике </a:t>
            </a:r>
            <a:r>
              <a:rPr lang="ru-RU" b="1" dirty="0" smtClean="0">
                <a:solidFill>
                  <a:srgbClr val="002060"/>
                </a:solidFill>
              </a:rPr>
              <a:t>знания </a:t>
            </a:r>
            <a:r>
              <a:rPr lang="ru-RU" b="1" dirty="0">
                <a:solidFill>
                  <a:srgbClr val="002060"/>
                </a:solidFill>
              </a:rPr>
              <a:t>и </a:t>
            </a:r>
            <a:r>
              <a:rPr lang="ru-RU" b="1" dirty="0" smtClean="0">
                <a:solidFill>
                  <a:srgbClr val="002060"/>
                </a:solidFill>
              </a:rPr>
              <a:t>навыки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9" name="Прямоугольник 168"/>
          <p:cNvSpPr/>
          <p:nvPr/>
        </p:nvSpPr>
        <p:spPr>
          <a:xfrm>
            <a:off x="6354266" y="6594766"/>
            <a:ext cx="5048876" cy="263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/>
          <p:cNvSpPr/>
          <p:nvPr/>
        </p:nvSpPr>
        <p:spPr>
          <a:xfrm>
            <a:off x="10109492" y="6626355"/>
            <a:ext cx="18437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© АО «Издательство «Просвещение», 2019</a:t>
            </a:r>
            <a:endParaRPr lang="ru-RU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6106979" y="749512"/>
            <a:ext cx="597186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altLang="ru-RU" sz="1600" b="1" dirty="0" smtClean="0">
                <a:solidFill>
                  <a:srgbClr val="002060"/>
                </a:solidFill>
              </a:rPr>
              <a:t>Цель </a:t>
            </a:r>
            <a:r>
              <a:rPr lang="ru-RU" altLang="ru-RU" sz="1600" b="1" dirty="0">
                <a:solidFill>
                  <a:srgbClr val="002060"/>
                </a:solidFill>
              </a:rPr>
              <a:t>Государственной программы РФ «Развитие образования</a:t>
            </a:r>
            <a:r>
              <a:rPr lang="ru-RU" altLang="ru-RU" sz="1600" b="1" dirty="0" smtClean="0">
                <a:solidFill>
                  <a:srgbClr val="002060"/>
                </a:solidFill>
              </a:rPr>
              <a:t>», (</a:t>
            </a:r>
            <a:r>
              <a:rPr lang="ru-RU" altLang="ru-RU" sz="1600" b="1" dirty="0">
                <a:solidFill>
                  <a:srgbClr val="002060"/>
                </a:solidFill>
              </a:rPr>
              <a:t>2018-2025 годы) </a:t>
            </a:r>
          </a:p>
          <a:p>
            <a:pPr>
              <a:lnSpc>
                <a:spcPct val="120000"/>
              </a:lnSpc>
              <a:defRPr/>
            </a:pPr>
            <a:r>
              <a:rPr lang="ru-RU" sz="1200" b="1" dirty="0" smtClean="0">
                <a:solidFill>
                  <a:srgbClr val="002060"/>
                </a:solidFill>
              </a:rPr>
              <a:t>качество </a:t>
            </a:r>
            <a:r>
              <a:rPr lang="ru-RU" sz="1200" b="1" dirty="0">
                <a:solidFill>
                  <a:srgbClr val="002060"/>
                </a:solidFill>
              </a:rPr>
              <a:t>образования</a:t>
            </a:r>
            <a:r>
              <a:rPr lang="en-US" sz="1200" b="1" dirty="0">
                <a:solidFill>
                  <a:srgbClr val="002060"/>
                </a:solidFill>
              </a:rPr>
              <a:t>,</a:t>
            </a:r>
            <a:r>
              <a:rPr lang="ru-RU" sz="1200" b="1" dirty="0">
                <a:solidFill>
                  <a:srgbClr val="002060"/>
                </a:solidFill>
              </a:rPr>
              <a:t> которое характеризуется: </a:t>
            </a:r>
            <a:r>
              <a:rPr lang="en-US" sz="1200" b="1" dirty="0">
                <a:solidFill>
                  <a:srgbClr val="002060"/>
                </a:solidFill>
              </a:rPr>
              <a:t>c</a:t>
            </a:r>
            <a:r>
              <a:rPr lang="ru-RU" sz="1200" b="1" dirty="0">
                <a:solidFill>
                  <a:srgbClr val="002060"/>
                </a:solidFill>
              </a:rPr>
              <a:t>охранением лидирующих позиций РФ в международном исследовании качества чтения и понимания </a:t>
            </a:r>
            <a:r>
              <a:rPr lang="ru-RU" sz="1200" b="1" dirty="0" smtClean="0">
                <a:solidFill>
                  <a:srgbClr val="002060"/>
                </a:solidFill>
              </a:rPr>
              <a:t>текстов</a:t>
            </a:r>
            <a:r>
              <a:rPr lang="en-US" sz="1200" b="1" dirty="0" smtClean="0">
                <a:solidFill>
                  <a:srgbClr val="002060"/>
                </a:solidFill>
              </a:rPr>
              <a:t>, </a:t>
            </a:r>
            <a:r>
              <a:rPr lang="ru-RU" sz="1200" b="1" dirty="0">
                <a:solidFill>
                  <a:srgbClr val="002060"/>
                </a:solidFill>
              </a:rPr>
              <a:t>а также в международном исследовании качества математического и естественнонаучного </a:t>
            </a:r>
            <a:r>
              <a:rPr lang="ru-RU" sz="1200" b="1" dirty="0" smtClean="0">
                <a:solidFill>
                  <a:srgbClr val="002060"/>
                </a:solidFill>
              </a:rPr>
              <a:t>образования; </a:t>
            </a:r>
            <a:r>
              <a:rPr lang="ru-RU" sz="1200" b="1" dirty="0">
                <a:solidFill>
                  <a:srgbClr val="002060"/>
                </a:solidFill>
              </a:rPr>
              <a:t>повышением позиций РФ в международной программе по оценке образовательных достижений учащихся (</a:t>
            </a:r>
            <a:r>
              <a:rPr lang="en-US" sz="1200" b="1" dirty="0">
                <a:solidFill>
                  <a:srgbClr val="002060"/>
                </a:solidFill>
              </a:rPr>
              <a:t>PISA) …</a:t>
            </a:r>
            <a:r>
              <a:rPr lang="ru-RU" sz="1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1" name="Рисунок 60" descr="li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787864"/>
            <a:ext cx="12192000" cy="701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81887" y="3719276"/>
            <a:ext cx="2045515" cy="1042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TIMMS</a:t>
            </a:r>
          </a:p>
          <a:p>
            <a:pPr algn="ctr"/>
            <a:r>
              <a:rPr lang="en-US" dirty="0" smtClean="0"/>
              <a:t>1995, 1999, …, 2015, 2019, </a:t>
            </a:r>
            <a:r>
              <a:rPr lang="en-US" sz="2000" b="1" dirty="0" smtClean="0">
                <a:solidFill>
                  <a:srgbClr val="F1634C"/>
                </a:solidFill>
              </a:rPr>
              <a:t>2023</a:t>
            </a:r>
            <a:endParaRPr lang="ru-RU" sz="2000" b="1" dirty="0">
              <a:solidFill>
                <a:srgbClr val="F1634C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6002598" y="3719275"/>
            <a:ext cx="1717836" cy="10427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PIRLS</a:t>
            </a:r>
          </a:p>
          <a:p>
            <a:pPr algn="ctr"/>
            <a:r>
              <a:rPr lang="en-US" dirty="0" smtClean="0"/>
              <a:t>1991, 2001, …, 2016, </a:t>
            </a:r>
            <a:r>
              <a:rPr lang="en-US" sz="2000" b="1" dirty="0" smtClean="0">
                <a:solidFill>
                  <a:srgbClr val="F1634C"/>
                </a:solidFill>
              </a:rPr>
              <a:t>2021</a:t>
            </a:r>
            <a:endParaRPr lang="ru-RU" b="1" dirty="0">
              <a:solidFill>
                <a:srgbClr val="F1634C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8266539" y="3726050"/>
            <a:ext cx="1570632" cy="932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ICILS</a:t>
            </a:r>
          </a:p>
          <a:p>
            <a:pPr algn="ctr"/>
            <a:r>
              <a:rPr lang="en-US" dirty="0" smtClean="0"/>
              <a:t>2013, 2018</a:t>
            </a:r>
            <a:endParaRPr lang="ru-RU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10490620" y="3729258"/>
            <a:ext cx="1492129" cy="951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ICCS</a:t>
            </a:r>
          </a:p>
          <a:p>
            <a:pPr algn="ctr"/>
            <a:r>
              <a:rPr lang="en-US" dirty="0" smtClean="0"/>
              <a:t>2009, 2016</a:t>
            </a:r>
            <a:endParaRPr lang="ru-RU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8263367" y="5135313"/>
            <a:ext cx="1942520" cy="1169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PIAAC</a:t>
            </a:r>
          </a:p>
          <a:p>
            <a:pPr algn="ctr"/>
            <a:r>
              <a:rPr lang="en-US" dirty="0" smtClean="0"/>
              <a:t>2008-2013, 2012-2016, 2016,</a:t>
            </a:r>
            <a:r>
              <a:rPr lang="ru-RU" dirty="0" smtClean="0"/>
              <a:t> </a:t>
            </a:r>
            <a:r>
              <a:rPr lang="en-US" dirty="0" smtClean="0"/>
              <a:t>2019</a:t>
            </a:r>
            <a:endParaRPr lang="ru-RU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6036361" y="5135313"/>
            <a:ext cx="1736042" cy="1169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TALIS</a:t>
            </a:r>
          </a:p>
          <a:p>
            <a:pPr algn="ctr"/>
            <a:r>
              <a:rPr lang="en-US" dirty="0" smtClean="0"/>
              <a:t>2008, 2013, 2018</a:t>
            </a:r>
            <a:endParaRPr lang="ru-RU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3421629" y="5135313"/>
            <a:ext cx="2123768" cy="1169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PISA</a:t>
            </a:r>
          </a:p>
          <a:p>
            <a:pPr algn="ctr"/>
            <a:r>
              <a:rPr lang="en-US" dirty="0" smtClean="0"/>
              <a:t>2000, 2003, …, 2015, 2018, 2021, </a:t>
            </a:r>
            <a:r>
              <a:rPr lang="en-US" sz="2000" b="1" dirty="0" smtClean="0">
                <a:solidFill>
                  <a:srgbClr val="F1634C"/>
                </a:solidFill>
              </a:rPr>
              <a:t>2024</a:t>
            </a:r>
            <a:endParaRPr lang="ru-RU" sz="2000" b="1" dirty="0">
              <a:solidFill>
                <a:srgbClr val="F1634C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38" y="3697840"/>
            <a:ext cx="1828800" cy="11144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724279"/>
            <a:ext cx="12192000" cy="369332"/>
          </a:xfrm>
          <a:prstGeom prst="rect">
            <a:avLst/>
          </a:prstGeom>
          <a:solidFill>
            <a:srgbClr val="00B0F0">
              <a:alpha val="13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F5597"/>
                </a:solidFill>
              </a:rPr>
              <a:t>УЧАСТИЕ РОССИЙСКОЙ ФЕДЕРАЦИИ В МЕЖДУНАРОДНЫХ ИССЛЕДОВАНИЯХ КАЧЕСТВА ОБЩЕГО ОБРАЗОВАНИЯ </a:t>
            </a:r>
            <a:endParaRPr lang="ru-RU" b="1" dirty="0">
              <a:solidFill>
                <a:srgbClr val="2F5597"/>
              </a:solidFill>
            </a:endParaRPr>
          </a:p>
        </p:txBody>
      </p:sp>
      <p:sp>
        <p:nvSpPr>
          <p:cNvPr id="42" name="Номер слайда 17"/>
          <p:cNvSpPr txBox="1">
            <a:spLocks/>
          </p:cNvSpPr>
          <p:nvPr/>
        </p:nvSpPr>
        <p:spPr>
          <a:xfrm>
            <a:off x="9448800" y="64227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259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xmlns="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xmlns="" id="{30C5398E-7F5A-4524-8CD4-4EAB3A96D7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7FC2986-4132-4116-842E-EB7D4972ED67}"/>
              </a:ext>
            </a:extLst>
          </p:cNvPr>
          <p:cNvSpPr txBox="1"/>
          <p:nvPr/>
        </p:nvSpPr>
        <p:spPr>
          <a:xfrm>
            <a:off x="483215" y="1148512"/>
            <a:ext cx="10527505" cy="64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 marL="723900">
              <a:defRPr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/>
            <a:r>
              <a:rPr lang="ru-RU" dirty="0"/>
              <a:t>Функциональная грамотность. Тренажеры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0374692A-A8C8-433A-BF11-7C8E8130BB59}"/>
              </a:ext>
            </a:extLst>
          </p:cNvPr>
          <p:cNvSpPr/>
          <p:nvPr/>
        </p:nvSpPr>
        <p:spPr>
          <a:xfrm>
            <a:off x="8376988" y="2687244"/>
            <a:ext cx="2617806" cy="115416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Живые системы. 7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9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классы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Науки о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Земле и Вселенной. </a:t>
            </a:r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  7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9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классы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Физические системы. 7-9 классы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391658" y="1895507"/>
            <a:ext cx="2619062" cy="6489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Готовятся к 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печати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декабре 2019 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6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0" y="2006596"/>
            <a:ext cx="2437674" cy="341274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40" name="Содержимое 17"/>
          <p:cNvSpPr txBox="1">
            <a:spLocks/>
          </p:cNvSpPr>
          <p:nvPr/>
        </p:nvSpPr>
        <p:spPr>
          <a:xfrm>
            <a:off x="3016103" y="1963385"/>
            <a:ext cx="4936636" cy="2828193"/>
          </a:xfrm>
          <a:prstGeom prst="rect">
            <a:avLst/>
          </a:prstGeom>
        </p:spPr>
        <p:txBody>
          <a:bodyPr vert="horz" lIns="42844" tIns="42844" rIns="42844" bIns="42844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Помогают формировать умение осознанно использовать полученные в ходе обучения знания для решения жизненных задач, развивают активность и самостоятельность учащихся, вовлекают их в поисковую и познавательную деятельность. </a:t>
            </a:r>
          </a:p>
          <a:p>
            <a:pPr algn="l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Содержат разнообразные практико-ориентированные задания, позволяющие школьникам подготовиться к участию в международных исследованиях качества образования. Приведены примеры их решений и ответы. </a:t>
            </a:r>
          </a:p>
          <a:p>
            <a:pPr algn="l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Могут использоваться учителями математики, русского языка, обществознания, биологии, физики и химии на уроках, во внеурочной деятельности, в системе дополнительного образования, семейного образования.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0374692A-A8C8-433A-BF11-7C8E8130BB59}"/>
              </a:ext>
            </a:extLst>
          </p:cNvPr>
          <p:cNvSpPr/>
          <p:nvPr/>
        </p:nvSpPr>
        <p:spPr>
          <a:xfrm>
            <a:off x="8422373" y="4736784"/>
            <a:ext cx="2619062" cy="107721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 поисках финансового равновесия. 6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8 классы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Многомерное чтение. 6-8 классы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422373" y="3978491"/>
            <a:ext cx="2619062" cy="6489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Готовятся к 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печати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начале 2020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448800" y="6389892"/>
            <a:ext cx="2743200" cy="365125"/>
          </a:xfrm>
        </p:spPr>
        <p:txBody>
          <a:bodyPr/>
          <a:lstStyle/>
          <a:p>
            <a:r>
              <a:rPr lang="ru-RU" dirty="0" smtClean="0"/>
              <a:t>29</a:t>
            </a:r>
            <a:endParaRPr lang="ru-RU" dirty="0"/>
          </a:p>
        </p:txBody>
      </p: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xmlns="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30" name="Freeform 6">
              <a:extLst>
                <a:ext uri="{FF2B5EF4-FFF2-40B4-BE49-F238E27FC236}">
                  <a16:creationId xmlns:a16="http://schemas.microsoft.com/office/drawing/2014/main" xmlns="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1" name="Freeform 7">
              <a:extLst>
                <a:ext uri="{FF2B5EF4-FFF2-40B4-BE49-F238E27FC236}">
                  <a16:creationId xmlns:a16="http://schemas.microsoft.com/office/drawing/2014/main" xmlns="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2" name="Freeform 8">
              <a:extLst>
                <a:ext uri="{FF2B5EF4-FFF2-40B4-BE49-F238E27FC236}">
                  <a16:creationId xmlns:a16="http://schemas.microsoft.com/office/drawing/2014/main" xmlns="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3" name="Freeform 9">
              <a:extLst>
                <a:ext uri="{FF2B5EF4-FFF2-40B4-BE49-F238E27FC236}">
                  <a16:creationId xmlns:a16="http://schemas.microsoft.com/office/drawing/2014/main" xmlns="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4" name="Freeform 10">
              <a:extLst>
                <a:ext uri="{FF2B5EF4-FFF2-40B4-BE49-F238E27FC236}">
                  <a16:creationId xmlns:a16="http://schemas.microsoft.com/office/drawing/2014/main" xmlns="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5" name="Freeform 11">
              <a:extLst>
                <a:ext uri="{FF2B5EF4-FFF2-40B4-BE49-F238E27FC236}">
                  <a16:creationId xmlns:a16="http://schemas.microsoft.com/office/drawing/2014/main" xmlns="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6" name="Freeform 12">
              <a:extLst>
                <a:ext uri="{FF2B5EF4-FFF2-40B4-BE49-F238E27FC236}">
                  <a16:creationId xmlns:a16="http://schemas.microsoft.com/office/drawing/2014/main" xmlns="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7" name="Freeform 13">
              <a:extLst>
                <a:ext uri="{FF2B5EF4-FFF2-40B4-BE49-F238E27FC236}">
                  <a16:creationId xmlns:a16="http://schemas.microsoft.com/office/drawing/2014/main" xmlns="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8" name="Freeform 14">
              <a:extLst>
                <a:ext uri="{FF2B5EF4-FFF2-40B4-BE49-F238E27FC236}">
                  <a16:creationId xmlns:a16="http://schemas.microsoft.com/office/drawing/2014/main" xmlns="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9" name="Freeform 15">
              <a:extLst>
                <a:ext uri="{FF2B5EF4-FFF2-40B4-BE49-F238E27FC236}">
                  <a16:creationId xmlns:a16="http://schemas.microsoft.com/office/drawing/2014/main" xmlns="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0" name="Freeform 16">
              <a:extLst>
                <a:ext uri="{FF2B5EF4-FFF2-40B4-BE49-F238E27FC236}">
                  <a16:creationId xmlns:a16="http://schemas.microsoft.com/office/drawing/2014/main" xmlns="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1" name="Freeform 17">
              <a:extLst>
                <a:ext uri="{FF2B5EF4-FFF2-40B4-BE49-F238E27FC236}">
                  <a16:creationId xmlns:a16="http://schemas.microsoft.com/office/drawing/2014/main" xmlns="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2" name="Freeform 18">
              <a:extLst>
                <a:ext uri="{FF2B5EF4-FFF2-40B4-BE49-F238E27FC236}">
                  <a16:creationId xmlns:a16="http://schemas.microsoft.com/office/drawing/2014/main" xmlns="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3" name="Freeform 19">
              <a:extLst>
                <a:ext uri="{FF2B5EF4-FFF2-40B4-BE49-F238E27FC236}">
                  <a16:creationId xmlns:a16="http://schemas.microsoft.com/office/drawing/2014/main" xmlns="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xmlns="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45" name="Freeform 6">
              <a:extLst>
                <a:ext uri="{FF2B5EF4-FFF2-40B4-BE49-F238E27FC236}">
                  <a16:creationId xmlns:a16="http://schemas.microsoft.com/office/drawing/2014/main" xmlns="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6" name="Freeform 7">
              <a:extLst>
                <a:ext uri="{FF2B5EF4-FFF2-40B4-BE49-F238E27FC236}">
                  <a16:creationId xmlns:a16="http://schemas.microsoft.com/office/drawing/2014/main" xmlns="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7" name="Freeform 8">
              <a:extLst>
                <a:ext uri="{FF2B5EF4-FFF2-40B4-BE49-F238E27FC236}">
                  <a16:creationId xmlns:a16="http://schemas.microsoft.com/office/drawing/2014/main" xmlns="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8" name="Freeform 9">
              <a:extLst>
                <a:ext uri="{FF2B5EF4-FFF2-40B4-BE49-F238E27FC236}">
                  <a16:creationId xmlns:a16="http://schemas.microsoft.com/office/drawing/2014/main" xmlns="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9" name="Freeform 10">
              <a:extLst>
                <a:ext uri="{FF2B5EF4-FFF2-40B4-BE49-F238E27FC236}">
                  <a16:creationId xmlns:a16="http://schemas.microsoft.com/office/drawing/2014/main" xmlns="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0" name="Freeform 11">
              <a:extLst>
                <a:ext uri="{FF2B5EF4-FFF2-40B4-BE49-F238E27FC236}">
                  <a16:creationId xmlns:a16="http://schemas.microsoft.com/office/drawing/2014/main" xmlns="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1" name="Freeform 12">
              <a:extLst>
                <a:ext uri="{FF2B5EF4-FFF2-40B4-BE49-F238E27FC236}">
                  <a16:creationId xmlns:a16="http://schemas.microsoft.com/office/drawing/2014/main" xmlns="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2" name="Freeform 13">
              <a:extLst>
                <a:ext uri="{FF2B5EF4-FFF2-40B4-BE49-F238E27FC236}">
                  <a16:creationId xmlns:a16="http://schemas.microsoft.com/office/drawing/2014/main" xmlns="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3" name="Freeform 14">
              <a:extLst>
                <a:ext uri="{FF2B5EF4-FFF2-40B4-BE49-F238E27FC236}">
                  <a16:creationId xmlns:a16="http://schemas.microsoft.com/office/drawing/2014/main" xmlns="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4" name="Freeform 15">
              <a:extLst>
                <a:ext uri="{FF2B5EF4-FFF2-40B4-BE49-F238E27FC236}">
                  <a16:creationId xmlns:a16="http://schemas.microsoft.com/office/drawing/2014/main" xmlns="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5" name="Freeform 16">
              <a:extLst>
                <a:ext uri="{FF2B5EF4-FFF2-40B4-BE49-F238E27FC236}">
                  <a16:creationId xmlns:a16="http://schemas.microsoft.com/office/drawing/2014/main" xmlns="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6" name="Freeform 17">
              <a:extLst>
                <a:ext uri="{FF2B5EF4-FFF2-40B4-BE49-F238E27FC236}">
                  <a16:creationId xmlns:a16="http://schemas.microsoft.com/office/drawing/2014/main" xmlns="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7" name="Freeform 18">
              <a:extLst>
                <a:ext uri="{FF2B5EF4-FFF2-40B4-BE49-F238E27FC236}">
                  <a16:creationId xmlns:a16="http://schemas.microsoft.com/office/drawing/2014/main" xmlns="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8" name="Freeform 19">
              <a:extLst>
                <a:ext uri="{FF2B5EF4-FFF2-40B4-BE49-F238E27FC236}">
                  <a16:creationId xmlns:a16="http://schemas.microsoft.com/office/drawing/2014/main" xmlns="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60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1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2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3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4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5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6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8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9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0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1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2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75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6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7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8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9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0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1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2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3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4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5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6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7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8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189" name="Прямоугольник 188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90" name="TextBox 189"/>
          <p:cNvSpPr txBox="1"/>
          <p:nvPr/>
        </p:nvSpPr>
        <p:spPr>
          <a:xfrm>
            <a:off x="217408" y="157006"/>
            <a:ext cx="9853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СЕРИЯ «ФУНКЦИОНАЛЬНАЯ ГРАМОТНОСТЬ. ТРЕНАЖЁРЫ»</a:t>
            </a:r>
            <a:endParaRPr lang="ru-RU" sz="24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1" name="Прямая соединительная линия 190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2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193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4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5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6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7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8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9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0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1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2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3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4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5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6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07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16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xmlns="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xmlns="" id="{30C5398E-7F5A-4524-8CD4-4EAB3A96D7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Скругленный прямоугольник 26"/>
          <p:cNvSpPr/>
          <p:nvPr/>
        </p:nvSpPr>
        <p:spPr>
          <a:xfrm>
            <a:off x="3991961" y="4462189"/>
            <a:ext cx="4432564" cy="1107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69299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Состав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УМК: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Arial"/>
            </a:endParaRPr>
          </a:p>
          <a:p>
            <a:pPr marL="180000" indent="-180000" defTabSz="1069299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Учебник </a:t>
            </a:r>
          </a:p>
          <a:p>
            <a:pPr marL="180000" indent="-180000" defTabSz="1069299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Рабочая тетрадь </a:t>
            </a:r>
          </a:p>
          <a:p>
            <a:pPr marL="180000" indent="-180000" defTabSz="1069299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Методические рекомендации </a:t>
            </a:r>
          </a:p>
          <a:p>
            <a:pPr marL="180000" indent="-180000" defTabSz="1069299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Arial"/>
              </a:rPr>
              <a:t>Электронная форма учебника </a:t>
            </a:r>
          </a:p>
        </p:txBody>
      </p:sp>
      <p:pic>
        <p:nvPicPr>
          <p:cNvPr id="28" name="Picture 4" descr="https://www.prosv.ru/_data/umk/541/e-versiy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4792" r="3954" b="8585"/>
          <a:stretch/>
        </p:blipFill>
        <p:spPr bwMode="auto">
          <a:xfrm>
            <a:off x="8730359" y="1958367"/>
            <a:ext cx="2372968" cy="145768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4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2" y="1987894"/>
            <a:ext cx="2894693" cy="3872067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3AF0E4-C89C-4590-9120-B36716DBE064}"/>
              </a:ext>
            </a:extLst>
          </p:cNvPr>
          <p:cNvSpPr txBox="1"/>
          <p:nvPr/>
        </p:nvSpPr>
        <p:spPr>
          <a:xfrm>
            <a:off x="513012" y="1132365"/>
            <a:ext cx="10472174" cy="71733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 marL="723900">
              <a:defRPr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/>
            <a:r>
              <a:rPr lang="ru-RU" sz="1400" dirty="0" smtClean="0">
                <a:sym typeface="Arial"/>
              </a:rPr>
              <a:t>Главная </a:t>
            </a:r>
            <a:r>
              <a:rPr lang="ru-RU" sz="1400" dirty="0">
                <a:sym typeface="Arial"/>
              </a:rPr>
              <a:t>задача курса — научить критически оценивать финансовые предложения с учетом их преимуществ и недостатков и делать осознанный выбор для достижения личных финансовых </a:t>
            </a:r>
            <a:r>
              <a:rPr lang="ru-RU" sz="1400" dirty="0" smtClean="0">
                <a:sym typeface="Arial"/>
              </a:rPr>
              <a:t>целей</a:t>
            </a:r>
            <a:endParaRPr lang="ru-RU" sz="1400" dirty="0">
              <a:sym typeface="Arial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86126" y="1977872"/>
            <a:ext cx="50442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Простым и ясным языком освещает вопросы:</a:t>
            </a: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Личное финансовое планирование, расходы и доходы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семьи</a:t>
            </a: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Как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сохранить и преумножить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сбережения</a:t>
            </a: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Кредитование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 возможные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риски</a:t>
            </a: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Мобильные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платежи и защита от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мошенников</a:t>
            </a: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Страхование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Налоги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Пенсия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Защита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от финансовых махинаций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8545959" y="3546465"/>
            <a:ext cx="326340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Может использоваться</a:t>
            </a:r>
          </a:p>
          <a:p>
            <a:pPr marL="180975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 уроках, во внеурочной деятельности, в системе дополнительного образования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483770" y="5016187"/>
            <a:ext cx="231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819429" y="4767863"/>
            <a:ext cx="2073041" cy="43355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№ ФПУ 1.3.6.2.1.1</a:t>
            </a:r>
          </a:p>
        </p:txBody>
      </p:sp>
      <p:sp>
        <p:nvSpPr>
          <p:cNvPr id="34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448800" y="6338460"/>
            <a:ext cx="2743200" cy="365125"/>
          </a:xfrm>
        </p:spPr>
        <p:txBody>
          <a:bodyPr/>
          <a:lstStyle/>
          <a:p>
            <a:r>
              <a:rPr lang="ru-RU" dirty="0" smtClean="0"/>
              <a:t>30</a:t>
            </a:r>
            <a:endParaRPr lang="ru-RU" dirty="0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xmlns="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xmlns="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xmlns="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xmlns="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xmlns="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xmlns="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xmlns="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xmlns="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xmlns="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xmlns="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xmlns="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xmlns="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xmlns="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xmlns="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xmlns="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xmlns="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81" name="Freeform 6">
              <a:extLst>
                <a:ext uri="{FF2B5EF4-FFF2-40B4-BE49-F238E27FC236}">
                  <a16:creationId xmlns:a16="http://schemas.microsoft.com/office/drawing/2014/main" xmlns="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2" name="Freeform 7">
              <a:extLst>
                <a:ext uri="{FF2B5EF4-FFF2-40B4-BE49-F238E27FC236}">
                  <a16:creationId xmlns:a16="http://schemas.microsoft.com/office/drawing/2014/main" xmlns="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3" name="Freeform 8">
              <a:extLst>
                <a:ext uri="{FF2B5EF4-FFF2-40B4-BE49-F238E27FC236}">
                  <a16:creationId xmlns:a16="http://schemas.microsoft.com/office/drawing/2014/main" xmlns="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4" name="Freeform 9">
              <a:extLst>
                <a:ext uri="{FF2B5EF4-FFF2-40B4-BE49-F238E27FC236}">
                  <a16:creationId xmlns:a16="http://schemas.microsoft.com/office/drawing/2014/main" xmlns="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5" name="Freeform 10">
              <a:extLst>
                <a:ext uri="{FF2B5EF4-FFF2-40B4-BE49-F238E27FC236}">
                  <a16:creationId xmlns:a16="http://schemas.microsoft.com/office/drawing/2014/main" xmlns="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xmlns="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xmlns="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xmlns="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9" name="Freeform 14">
              <a:extLst>
                <a:ext uri="{FF2B5EF4-FFF2-40B4-BE49-F238E27FC236}">
                  <a16:creationId xmlns:a16="http://schemas.microsoft.com/office/drawing/2014/main" xmlns="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xmlns="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xmlns="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xmlns="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7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9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5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7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8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9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11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3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4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6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7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8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125" name="Прямоугольник 124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26" name="TextBox 125"/>
          <p:cNvSpPr txBox="1"/>
          <p:nvPr/>
        </p:nvSpPr>
        <p:spPr>
          <a:xfrm>
            <a:off x="217408" y="157006"/>
            <a:ext cx="9853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 ГРАМОТНОСТЬ</a:t>
            </a:r>
            <a:endParaRPr lang="ru-RU" sz="24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7" name="Прямая соединительная линия 126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129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0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1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2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3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4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5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6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7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8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9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0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1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2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3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96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xmlns="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xmlns="" id="{30C5398E-7F5A-4524-8CD4-4EAB3A96D7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464369" y="5237768"/>
            <a:ext cx="231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A2D9AC4-09ED-41C8-9B7E-ABA991EBB706}"/>
              </a:ext>
            </a:extLst>
          </p:cNvPr>
          <p:cNvSpPr txBox="1"/>
          <p:nvPr/>
        </p:nvSpPr>
        <p:spPr>
          <a:xfrm>
            <a:off x="436562" y="1451628"/>
            <a:ext cx="10432844" cy="64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 marL="723900">
              <a:defRPr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/>
            <a:r>
              <a:rPr lang="ru-RU" dirty="0"/>
              <a:t>Функциональная грамотность. Задачники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20" y="2488945"/>
            <a:ext cx="1681200" cy="2268001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" t="1733" r="5391" b="3923"/>
          <a:stretch/>
        </p:blipFill>
        <p:spPr bwMode="auto">
          <a:xfrm>
            <a:off x="1345542" y="3673374"/>
            <a:ext cx="1762371" cy="226765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3565584" y="2131253"/>
            <a:ext cx="4902273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Многофункциональные задачники: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позволят учащимся существенно повысить уровень своей функциональной грамотности,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содержат разнообразные тренировочные и проверочные задания и упражнения для текущего и итогового контроля знаний, а также творческие задания, позволяющие углубить знания по различным предметным областям и расширить кругозор,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могут использоваться учителями математики, русского языка, обществознания, биологии, физики и химии на уроках, во внеурочной деятельности, в системе дополнительного образования, семейного образования.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114" y="2314146"/>
            <a:ext cx="1681200" cy="2267999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CAE9C929-47DA-4A70-A58F-FB9DE16F1F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887" y="3761273"/>
            <a:ext cx="1681200" cy="226800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28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458145" y="6370416"/>
            <a:ext cx="2743200" cy="365125"/>
          </a:xfrm>
        </p:spPr>
        <p:txBody>
          <a:bodyPr/>
          <a:lstStyle/>
          <a:p>
            <a:r>
              <a:rPr lang="ru-RU" dirty="0" smtClean="0"/>
              <a:t>31</a:t>
            </a:r>
            <a:endParaRPr lang="ru-RU" dirty="0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8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9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0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1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xmlns="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83" name="Freeform 6">
              <a:extLst>
                <a:ext uri="{FF2B5EF4-FFF2-40B4-BE49-F238E27FC236}">
                  <a16:creationId xmlns:a16="http://schemas.microsoft.com/office/drawing/2014/main" xmlns="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4" name="Freeform 7">
              <a:extLst>
                <a:ext uri="{FF2B5EF4-FFF2-40B4-BE49-F238E27FC236}">
                  <a16:creationId xmlns:a16="http://schemas.microsoft.com/office/drawing/2014/main" xmlns="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5" name="Freeform 8">
              <a:extLst>
                <a:ext uri="{FF2B5EF4-FFF2-40B4-BE49-F238E27FC236}">
                  <a16:creationId xmlns:a16="http://schemas.microsoft.com/office/drawing/2014/main" xmlns="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6" name="Freeform 9">
              <a:extLst>
                <a:ext uri="{FF2B5EF4-FFF2-40B4-BE49-F238E27FC236}">
                  <a16:creationId xmlns:a16="http://schemas.microsoft.com/office/drawing/2014/main" xmlns="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7" name="Freeform 10">
              <a:extLst>
                <a:ext uri="{FF2B5EF4-FFF2-40B4-BE49-F238E27FC236}">
                  <a16:creationId xmlns:a16="http://schemas.microsoft.com/office/drawing/2014/main" xmlns="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8" name="Freeform 11">
              <a:extLst>
                <a:ext uri="{FF2B5EF4-FFF2-40B4-BE49-F238E27FC236}">
                  <a16:creationId xmlns:a16="http://schemas.microsoft.com/office/drawing/2014/main" xmlns="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9" name="Freeform 12">
              <a:extLst>
                <a:ext uri="{FF2B5EF4-FFF2-40B4-BE49-F238E27FC236}">
                  <a16:creationId xmlns:a16="http://schemas.microsoft.com/office/drawing/2014/main" xmlns="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xmlns="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xmlns="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2" name="Freeform 15">
              <a:extLst>
                <a:ext uri="{FF2B5EF4-FFF2-40B4-BE49-F238E27FC236}">
                  <a16:creationId xmlns:a16="http://schemas.microsoft.com/office/drawing/2014/main" xmlns="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xmlns="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4" name="Freeform 17">
              <a:extLst>
                <a:ext uri="{FF2B5EF4-FFF2-40B4-BE49-F238E27FC236}">
                  <a16:creationId xmlns:a16="http://schemas.microsoft.com/office/drawing/2014/main" xmlns="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5" name="Freeform 18">
              <a:extLst>
                <a:ext uri="{FF2B5EF4-FFF2-40B4-BE49-F238E27FC236}">
                  <a16:creationId xmlns:a16="http://schemas.microsoft.com/office/drawing/2014/main" xmlns="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6" name="Freeform 19">
              <a:extLst>
                <a:ext uri="{FF2B5EF4-FFF2-40B4-BE49-F238E27FC236}">
                  <a16:creationId xmlns:a16="http://schemas.microsoft.com/office/drawing/2014/main" xmlns="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xmlns="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98" name="Freeform 6">
              <a:extLst>
                <a:ext uri="{FF2B5EF4-FFF2-40B4-BE49-F238E27FC236}">
                  <a16:creationId xmlns:a16="http://schemas.microsoft.com/office/drawing/2014/main" xmlns="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9" name="Freeform 7">
              <a:extLst>
                <a:ext uri="{FF2B5EF4-FFF2-40B4-BE49-F238E27FC236}">
                  <a16:creationId xmlns:a16="http://schemas.microsoft.com/office/drawing/2014/main" xmlns="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0" name="Freeform 8">
              <a:extLst>
                <a:ext uri="{FF2B5EF4-FFF2-40B4-BE49-F238E27FC236}">
                  <a16:creationId xmlns:a16="http://schemas.microsoft.com/office/drawing/2014/main" xmlns="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1" name="Freeform 9">
              <a:extLst>
                <a:ext uri="{FF2B5EF4-FFF2-40B4-BE49-F238E27FC236}">
                  <a16:creationId xmlns:a16="http://schemas.microsoft.com/office/drawing/2014/main" xmlns="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2" name="Freeform 10">
              <a:extLst>
                <a:ext uri="{FF2B5EF4-FFF2-40B4-BE49-F238E27FC236}">
                  <a16:creationId xmlns:a16="http://schemas.microsoft.com/office/drawing/2014/main" xmlns="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3" name="Freeform 11">
              <a:extLst>
                <a:ext uri="{FF2B5EF4-FFF2-40B4-BE49-F238E27FC236}">
                  <a16:creationId xmlns:a16="http://schemas.microsoft.com/office/drawing/2014/main" xmlns="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4" name="Freeform 12">
              <a:extLst>
                <a:ext uri="{FF2B5EF4-FFF2-40B4-BE49-F238E27FC236}">
                  <a16:creationId xmlns:a16="http://schemas.microsoft.com/office/drawing/2014/main" xmlns="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5" name="Freeform 13">
              <a:extLst>
                <a:ext uri="{FF2B5EF4-FFF2-40B4-BE49-F238E27FC236}">
                  <a16:creationId xmlns:a16="http://schemas.microsoft.com/office/drawing/2014/main" xmlns="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6" name="Freeform 14">
              <a:extLst>
                <a:ext uri="{FF2B5EF4-FFF2-40B4-BE49-F238E27FC236}">
                  <a16:creationId xmlns:a16="http://schemas.microsoft.com/office/drawing/2014/main" xmlns="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7" name="Freeform 15">
              <a:extLst>
                <a:ext uri="{FF2B5EF4-FFF2-40B4-BE49-F238E27FC236}">
                  <a16:creationId xmlns:a16="http://schemas.microsoft.com/office/drawing/2014/main" xmlns="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xmlns="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9" name="Freeform 17">
              <a:extLst>
                <a:ext uri="{FF2B5EF4-FFF2-40B4-BE49-F238E27FC236}">
                  <a16:creationId xmlns:a16="http://schemas.microsoft.com/office/drawing/2014/main" xmlns="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0" name="Freeform 18">
              <a:extLst>
                <a:ext uri="{FF2B5EF4-FFF2-40B4-BE49-F238E27FC236}">
                  <a16:creationId xmlns:a16="http://schemas.microsoft.com/office/drawing/2014/main" xmlns="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1" name="Freeform 19">
              <a:extLst>
                <a:ext uri="{FF2B5EF4-FFF2-40B4-BE49-F238E27FC236}">
                  <a16:creationId xmlns:a16="http://schemas.microsoft.com/office/drawing/2014/main" xmlns="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4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5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6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7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8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9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0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1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2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3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4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5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6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2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9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0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1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2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3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4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5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6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7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8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9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0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1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142" name="Прямоугольник 141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43" name="TextBox 142"/>
          <p:cNvSpPr txBox="1"/>
          <p:nvPr/>
        </p:nvSpPr>
        <p:spPr>
          <a:xfrm>
            <a:off x="217408" y="157006"/>
            <a:ext cx="9853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СЕРИЯ «ЗАДАЧНИКИ»</a:t>
            </a:r>
            <a:endParaRPr lang="ru-RU" sz="24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4" name="Прямая соединительная линия 143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146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0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1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3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0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629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xmlns="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xmlns="" id="{30C5398E-7F5A-4524-8CD4-4EAB3A96D7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537344" y="4978431"/>
            <a:ext cx="231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A2D9AC4-09ED-41C8-9B7E-ABA991EBB706}"/>
              </a:ext>
            </a:extLst>
          </p:cNvPr>
          <p:cNvSpPr txBox="1"/>
          <p:nvPr/>
        </p:nvSpPr>
        <p:spPr>
          <a:xfrm>
            <a:off x="509537" y="1155025"/>
            <a:ext cx="10411314" cy="64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 marL="723900">
              <a:defRPr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/>
            <a:r>
              <a:rPr lang="ru-RU" dirty="0" smtClean="0"/>
              <a:t>Сборники эталонных изданий</a:t>
            </a:r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3683493" y="2111990"/>
            <a:ext cx="7355267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Предназначены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для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формирования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 оценки всех аспектов функциональной грамотности, которые изучаются в международном сравнительном исследовании PISA.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Содержат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обучающие и тренировочные задания, охватывающие все содержательные и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компетентностые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аспекты оценки функциональной грамотности по каждой из областей. Приводятся развернутые описания особенностей оценки заданий, рекомендации по использованию системы заданий и их оценки. Все задания построены на основе реальных жизненных ситуаций.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Могут быть использованы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 обучающих целях педагогами на уроках и во внеурочной деятельности, а также администрацией школы для организации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внутришкольного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мониторинга по оценке функциональной грамотности учащихся 5 и 7 классов.</a:t>
            </a:r>
          </a:p>
          <a:p>
            <a:pPr>
              <a:spcBef>
                <a:spcPts val="1200"/>
              </a:spcBef>
            </a:pP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03602" y="5516815"/>
            <a:ext cx="2073041" cy="6489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Готовятся к 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печати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декабре 2019 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448800" y="6370400"/>
            <a:ext cx="2743200" cy="365125"/>
          </a:xfrm>
        </p:spPr>
        <p:txBody>
          <a:bodyPr/>
          <a:lstStyle/>
          <a:p>
            <a:r>
              <a:rPr lang="ru-RU" dirty="0" smtClean="0"/>
              <a:t>32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47" y="2205133"/>
            <a:ext cx="2266950" cy="2992845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xmlns="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64" name="Freeform 6">
              <a:extLst>
                <a:ext uri="{FF2B5EF4-FFF2-40B4-BE49-F238E27FC236}">
                  <a16:creationId xmlns:a16="http://schemas.microsoft.com/office/drawing/2014/main" xmlns="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xmlns="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xmlns="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xmlns="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8" name="Freeform 10">
              <a:extLst>
                <a:ext uri="{FF2B5EF4-FFF2-40B4-BE49-F238E27FC236}">
                  <a16:creationId xmlns:a16="http://schemas.microsoft.com/office/drawing/2014/main" xmlns="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1">
              <a:extLst>
                <a:ext uri="{FF2B5EF4-FFF2-40B4-BE49-F238E27FC236}">
                  <a16:creationId xmlns:a16="http://schemas.microsoft.com/office/drawing/2014/main" xmlns="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xmlns="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3">
              <a:extLst>
                <a:ext uri="{FF2B5EF4-FFF2-40B4-BE49-F238E27FC236}">
                  <a16:creationId xmlns:a16="http://schemas.microsoft.com/office/drawing/2014/main" xmlns="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4">
              <a:extLst>
                <a:ext uri="{FF2B5EF4-FFF2-40B4-BE49-F238E27FC236}">
                  <a16:creationId xmlns:a16="http://schemas.microsoft.com/office/drawing/2014/main" xmlns="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5">
              <a:extLst>
                <a:ext uri="{FF2B5EF4-FFF2-40B4-BE49-F238E27FC236}">
                  <a16:creationId xmlns:a16="http://schemas.microsoft.com/office/drawing/2014/main" xmlns="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6">
              <a:extLst>
                <a:ext uri="{FF2B5EF4-FFF2-40B4-BE49-F238E27FC236}">
                  <a16:creationId xmlns:a16="http://schemas.microsoft.com/office/drawing/2014/main" xmlns="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7">
              <a:extLst>
                <a:ext uri="{FF2B5EF4-FFF2-40B4-BE49-F238E27FC236}">
                  <a16:creationId xmlns:a16="http://schemas.microsoft.com/office/drawing/2014/main" xmlns="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8">
              <a:extLst>
                <a:ext uri="{FF2B5EF4-FFF2-40B4-BE49-F238E27FC236}">
                  <a16:creationId xmlns:a16="http://schemas.microsoft.com/office/drawing/2014/main" xmlns="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7" name="Freeform 19">
              <a:extLst>
                <a:ext uri="{FF2B5EF4-FFF2-40B4-BE49-F238E27FC236}">
                  <a16:creationId xmlns:a16="http://schemas.microsoft.com/office/drawing/2014/main" xmlns="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xmlns="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79" name="Freeform 6">
              <a:extLst>
                <a:ext uri="{FF2B5EF4-FFF2-40B4-BE49-F238E27FC236}">
                  <a16:creationId xmlns:a16="http://schemas.microsoft.com/office/drawing/2014/main" xmlns="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0" name="Freeform 7">
              <a:extLst>
                <a:ext uri="{FF2B5EF4-FFF2-40B4-BE49-F238E27FC236}">
                  <a16:creationId xmlns:a16="http://schemas.microsoft.com/office/drawing/2014/main" xmlns="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1" name="Freeform 8">
              <a:extLst>
                <a:ext uri="{FF2B5EF4-FFF2-40B4-BE49-F238E27FC236}">
                  <a16:creationId xmlns:a16="http://schemas.microsoft.com/office/drawing/2014/main" xmlns="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2" name="Freeform 9">
              <a:extLst>
                <a:ext uri="{FF2B5EF4-FFF2-40B4-BE49-F238E27FC236}">
                  <a16:creationId xmlns:a16="http://schemas.microsoft.com/office/drawing/2014/main" xmlns="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3" name="Freeform 10">
              <a:extLst>
                <a:ext uri="{FF2B5EF4-FFF2-40B4-BE49-F238E27FC236}">
                  <a16:creationId xmlns:a16="http://schemas.microsoft.com/office/drawing/2014/main" xmlns="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4" name="Freeform 11">
              <a:extLst>
                <a:ext uri="{FF2B5EF4-FFF2-40B4-BE49-F238E27FC236}">
                  <a16:creationId xmlns:a16="http://schemas.microsoft.com/office/drawing/2014/main" xmlns="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5" name="Freeform 12">
              <a:extLst>
                <a:ext uri="{FF2B5EF4-FFF2-40B4-BE49-F238E27FC236}">
                  <a16:creationId xmlns:a16="http://schemas.microsoft.com/office/drawing/2014/main" xmlns="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6" name="Freeform 13">
              <a:extLst>
                <a:ext uri="{FF2B5EF4-FFF2-40B4-BE49-F238E27FC236}">
                  <a16:creationId xmlns:a16="http://schemas.microsoft.com/office/drawing/2014/main" xmlns="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7" name="Freeform 14">
              <a:extLst>
                <a:ext uri="{FF2B5EF4-FFF2-40B4-BE49-F238E27FC236}">
                  <a16:creationId xmlns:a16="http://schemas.microsoft.com/office/drawing/2014/main" xmlns="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8" name="Freeform 15">
              <a:extLst>
                <a:ext uri="{FF2B5EF4-FFF2-40B4-BE49-F238E27FC236}">
                  <a16:creationId xmlns:a16="http://schemas.microsoft.com/office/drawing/2014/main" xmlns="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9" name="Freeform 16">
              <a:extLst>
                <a:ext uri="{FF2B5EF4-FFF2-40B4-BE49-F238E27FC236}">
                  <a16:creationId xmlns:a16="http://schemas.microsoft.com/office/drawing/2014/main" xmlns="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0" name="Freeform 17">
              <a:extLst>
                <a:ext uri="{FF2B5EF4-FFF2-40B4-BE49-F238E27FC236}">
                  <a16:creationId xmlns:a16="http://schemas.microsoft.com/office/drawing/2014/main" xmlns="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1" name="Freeform 18">
              <a:extLst>
                <a:ext uri="{FF2B5EF4-FFF2-40B4-BE49-F238E27FC236}">
                  <a16:creationId xmlns:a16="http://schemas.microsoft.com/office/drawing/2014/main" xmlns="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2" name="Freeform 19">
              <a:extLst>
                <a:ext uri="{FF2B5EF4-FFF2-40B4-BE49-F238E27FC236}">
                  <a16:creationId xmlns:a16="http://schemas.microsoft.com/office/drawing/2014/main" xmlns="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94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5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6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8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9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0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1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2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3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4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5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6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7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09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0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1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2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3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4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6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7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8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9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0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1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2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123" name="Прямоугольник 122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24" name="TextBox 123"/>
          <p:cNvSpPr txBox="1"/>
          <p:nvPr/>
        </p:nvSpPr>
        <p:spPr>
          <a:xfrm>
            <a:off x="217408" y="157006"/>
            <a:ext cx="9853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СЕРИЯ «ФУНКЦИОНАЛЬНАЯ ГРАМОТНОСТЬ. УЧИМСЯ ДЛЯ ЖИЗНИ»</a:t>
            </a:r>
            <a:endParaRPr lang="ru-RU" sz="20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5" name="Прямая соединительная линия 124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127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8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9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0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1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2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3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4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5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6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7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8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9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0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1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421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xmlns="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xmlns="" id="{30C5398E-7F5A-4524-8CD4-4EAB3A96D7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501666" y="4912656"/>
            <a:ext cx="231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9448" y="1533058"/>
            <a:ext cx="2872535" cy="122262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72000" tIns="72000" rIns="72000" bIns="72000" rtlCol="0">
            <a:spAutoFit/>
          </a:bodyPr>
          <a:lstStyle/>
          <a:p>
            <a:pPr algn="ctr"/>
            <a:endParaRPr lang="ru-RU" sz="14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Административная деятельность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16195" y="1140050"/>
            <a:ext cx="7309178" cy="228054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 b="1">
                <a:solidFill>
                  <a:schemeClr val="l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>
              <a:spcBef>
                <a:spcPct val="0"/>
              </a:spcBef>
              <a:defRPr/>
            </a:pPr>
            <a:endParaRPr lang="en-US" sz="1100" dirty="0" smtClean="0">
              <a:latin typeface="Open Sans Light" panose="020B030603050402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ru-RU" sz="1100" dirty="0" smtClean="0">
                <a:solidFill>
                  <a:schemeClr val="bg1"/>
                </a:solidFill>
              </a:rPr>
              <a:t>1. Внесение </a:t>
            </a:r>
            <a:r>
              <a:rPr lang="ru-RU" sz="1100" dirty="0">
                <a:solidFill>
                  <a:schemeClr val="bg1"/>
                </a:solidFill>
              </a:rPr>
              <a:t>изменений в основную образовательную </a:t>
            </a:r>
            <a:r>
              <a:rPr lang="ru-RU" sz="1100" dirty="0" smtClean="0">
                <a:solidFill>
                  <a:schemeClr val="bg1"/>
                </a:solidFill>
              </a:rPr>
              <a:t>программу: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100" b="0" dirty="0">
                <a:solidFill>
                  <a:schemeClr val="bg1"/>
                </a:solidFill>
              </a:rPr>
              <a:t>Целевой раздел: планируемые результаты и система оценки их </a:t>
            </a:r>
            <a:r>
              <a:rPr lang="ru-RU" sz="1100" b="0" dirty="0" smtClean="0">
                <a:solidFill>
                  <a:schemeClr val="bg1"/>
                </a:solidFill>
              </a:rPr>
              <a:t>достижения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100" b="0" dirty="0" smtClean="0">
                <a:solidFill>
                  <a:schemeClr val="bg1"/>
                </a:solidFill>
              </a:rPr>
              <a:t>Содержательный </a:t>
            </a:r>
            <a:r>
              <a:rPr lang="ru-RU" sz="1100" b="0" dirty="0">
                <a:solidFill>
                  <a:schemeClr val="bg1"/>
                </a:solidFill>
              </a:rPr>
              <a:t>раздел: корректировка программ учебных курсов, в том числе </a:t>
            </a:r>
            <a:r>
              <a:rPr lang="ru-RU" sz="1100" b="0" dirty="0" smtClean="0">
                <a:solidFill>
                  <a:schemeClr val="bg1"/>
                </a:solidFill>
              </a:rPr>
              <a:t>интегрированных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100" b="0" dirty="0" smtClean="0">
                <a:solidFill>
                  <a:schemeClr val="bg1"/>
                </a:solidFill>
              </a:rPr>
              <a:t>Организационный</a:t>
            </a:r>
            <a:r>
              <a:rPr lang="ru-RU" sz="1100" b="0" dirty="0">
                <a:solidFill>
                  <a:schemeClr val="bg1"/>
                </a:solidFill>
              </a:rPr>
              <a:t>: включение соответствующих курсов в часть учебного плана, формируемую участниками образовательных отношений, в план внеурочной деятельности </a:t>
            </a:r>
            <a:endParaRPr lang="ru-RU" sz="1100" b="0" dirty="0" smtClean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sz="1100" b="0" dirty="0">
              <a:solidFill>
                <a:schemeClr val="bg1"/>
              </a:solidFill>
            </a:endParaRPr>
          </a:p>
          <a:p>
            <a:pPr algn="l"/>
            <a:r>
              <a:rPr lang="ru-RU" sz="1100" dirty="0" smtClean="0">
                <a:solidFill>
                  <a:schemeClr val="bg1"/>
                </a:solidFill>
              </a:rPr>
              <a:t>2. Включение </a:t>
            </a:r>
            <a:r>
              <a:rPr lang="ru-RU" sz="1100" dirty="0">
                <a:solidFill>
                  <a:schemeClr val="bg1"/>
                </a:solidFill>
              </a:rPr>
              <a:t>в план методической работы образовательной организации серии семинаров-практикумов, направленных на совместную работу всего педагогического коллектива по формированию функциональной грамотности.</a:t>
            </a:r>
          </a:p>
          <a:p>
            <a:pPr algn="l"/>
            <a:endParaRPr lang="ru-RU" sz="1100" dirty="0" smtClean="0">
              <a:solidFill>
                <a:schemeClr val="bg1"/>
              </a:solidFill>
            </a:endParaRPr>
          </a:p>
          <a:p>
            <a:pPr algn="l"/>
            <a:r>
              <a:rPr lang="ru-RU" sz="1100" dirty="0" smtClean="0">
                <a:solidFill>
                  <a:schemeClr val="bg1"/>
                </a:solidFill>
              </a:rPr>
              <a:t>3. Проведение </a:t>
            </a:r>
            <a:r>
              <a:rPr lang="ru-RU" sz="1100" dirty="0" err="1">
                <a:solidFill>
                  <a:schemeClr val="bg1"/>
                </a:solidFill>
              </a:rPr>
              <a:t>внутришкольного</a:t>
            </a:r>
            <a:r>
              <a:rPr lang="ru-RU" sz="1100" dirty="0">
                <a:solidFill>
                  <a:schemeClr val="bg1"/>
                </a:solidFill>
              </a:rPr>
              <a:t> мониторинга </a:t>
            </a:r>
            <a:r>
              <a:rPr lang="ru-RU" sz="1100" dirty="0" err="1">
                <a:solidFill>
                  <a:schemeClr val="bg1"/>
                </a:solidFill>
              </a:rPr>
              <a:t>сформированности</a:t>
            </a:r>
            <a:r>
              <a:rPr lang="ru-RU" sz="1100" dirty="0">
                <a:solidFill>
                  <a:schemeClr val="bg1"/>
                </a:solidFill>
              </a:rPr>
              <a:t> функциональной грамотности учащихся с 5 по 9 класс.</a:t>
            </a:r>
          </a:p>
          <a:p>
            <a:pPr lvl="0">
              <a:spcBef>
                <a:spcPct val="0"/>
              </a:spcBef>
              <a:defRPr/>
            </a:pPr>
            <a:endParaRPr lang="ru-RU" sz="1100" dirty="0"/>
          </a:p>
        </p:txBody>
      </p:sp>
      <p:sp>
        <p:nvSpPr>
          <p:cNvPr id="55" name="TextBox 54"/>
          <p:cNvSpPr txBox="1"/>
          <p:nvPr/>
        </p:nvSpPr>
        <p:spPr>
          <a:xfrm>
            <a:off x="779447" y="3567083"/>
            <a:ext cx="2872535" cy="5762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72000" tIns="72000" rIns="72000" bIns="7200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Урочная деятельность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79447" y="4605733"/>
            <a:ext cx="2872535" cy="79173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72000" tIns="72000" rIns="72000" bIns="72000" rtlCol="0">
            <a:spAutoFit/>
          </a:bodyPr>
          <a:lstStyle/>
          <a:p>
            <a:pPr algn="ctr"/>
            <a:endParaRPr lang="ru-RU" sz="14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Внеурочная </a:t>
            </a:r>
            <a:r>
              <a:rPr 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деятельность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816195" y="3554154"/>
            <a:ext cx="7309178" cy="57340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 b="1">
                <a:solidFill>
                  <a:schemeClr val="l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100" dirty="0" smtClean="0">
                <a:solidFill>
                  <a:schemeClr val="bg1"/>
                </a:solidFill>
              </a:rPr>
              <a:t>1. Решение </a:t>
            </a:r>
            <a:r>
              <a:rPr lang="ru-RU" sz="1100" dirty="0">
                <a:solidFill>
                  <a:schemeClr val="bg1"/>
                </a:solidFill>
              </a:rPr>
              <a:t>контекстных задач в рамках уроков по всем предметам учебного плана.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840950" y="4261120"/>
            <a:ext cx="7301486" cy="145198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 b="1">
                <a:solidFill>
                  <a:schemeClr val="l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100" dirty="0" smtClean="0">
                <a:solidFill>
                  <a:schemeClr val="bg1"/>
                </a:solidFill>
              </a:rPr>
              <a:t>1. Проектно-исследовательская </a:t>
            </a:r>
            <a:r>
              <a:rPr lang="ru-RU" sz="1100" dirty="0">
                <a:solidFill>
                  <a:schemeClr val="bg1"/>
                </a:solidFill>
              </a:rPr>
              <a:t>работа обучающихся с активным использованием </a:t>
            </a:r>
            <a:r>
              <a:rPr lang="ru-RU" sz="1100" dirty="0" err="1">
                <a:solidFill>
                  <a:schemeClr val="bg1"/>
                </a:solidFill>
              </a:rPr>
              <a:t>метапредметных</a:t>
            </a:r>
            <a:r>
              <a:rPr lang="ru-RU" sz="1100" dirty="0">
                <a:solidFill>
                  <a:schemeClr val="bg1"/>
                </a:solidFill>
              </a:rPr>
              <a:t> и </a:t>
            </a:r>
            <a:r>
              <a:rPr lang="ru-RU" sz="1100" dirty="0" err="1">
                <a:solidFill>
                  <a:schemeClr val="bg1"/>
                </a:solidFill>
              </a:rPr>
              <a:t>межпредметных</a:t>
            </a:r>
            <a:r>
              <a:rPr lang="ru-RU" sz="1100" dirty="0">
                <a:solidFill>
                  <a:schemeClr val="bg1"/>
                </a:solidFill>
              </a:rPr>
              <a:t> проектов и исследований. </a:t>
            </a:r>
          </a:p>
          <a:p>
            <a:pPr algn="l">
              <a:defRPr/>
            </a:pPr>
            <a:endParaRPr lang="ru-RU" sz="1100" dirty="0" smtClean="0">
              <a:solidFill>
                <a:schemeClr val="bg1"/>
              </a:solidFill>
            </a:endParaRPr>
          </a:p>
          <a:p>
            <a:pPr algn="l">
              <a:defRPr/>
            </a:pPr>
            <a:r>
              <a:rPr lang="ru-RU" sz="1100" dirty="0" smtClean="0">
                <a:solidFill>
                  <a:schemeClr val="bg1"/>
                </a:solidFill>
              </a:rPr>
              <a:t>2. </a:t>
            </a:r>
            <a:r>
              <a:rPr lang="ru-RU" sz="1100" dirty="0">
                <a:solidFill>
                  <a:schemeClr val="bg1"/>
                </a:solidFill>
              </a:rPr>
              <a:t>Включение в план внеурочной деятельности образовательной организации  образовательных событий, направленных на совместную работу всего педагогического коллектива по формированию функциональной грамотности (</a:t>
            </a:r>
            <a:r>
              <a:rPr lang="ru-RU" sz="1100" dirty="0" err="1">
                <a:solidFill>
                  <a:schemeClr val="bg1"/>
                </a:solidFill>
              </a:rPr>
              <a:t>межпредметные</a:t>
            </a:r>
            <a:r>
              <a:rPr lang="ru-RU" sz="1100" dirty="0">
                <a:solidFill>
                  <a:schemeClr val="bg1"/>
                </a:solidFill>
              </a:rPr>
              <a:t> недели, учебно-исследовательские конференции, </a:t>
            </a:r>
            <a:r>
              <a:rPr lang="ru-RU" sz="1100" dirty="0" err="1">
                <a:solidFill>
                  <a:schemeClr val="bg1"/>
                </a:solidFill>
              </a:rPr>
              <a:t>межпредметные</a:t>
            </a:r>
            <a:r>
              <a:rPr lang="ru-RU" sz="1100" dirty="0">
                <a:solidFill>
                  <a:schemeClr val="bg1"/>
                </a:solidFill>
              </a:rPr>
              <a:t> марафоны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ru-RU" sz="1100" dirty="0">
                <a:solidFill>
                  <a:schemeClr val="bg1"/>
                </a:solidFill>
              </a:rPr>
              <a:t>и т.д.).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3744253" y="5964270"/>
            <a:ext cx="87059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Закупка учебных пособий возможна в соответствии со статьей 35 </a:t>
            </a:r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lvl="1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Федерального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закона от 29.12.2012 № 273-ФЗ «Об образовании в Российской Федерации»</a:t>
            </a:r>
          </a:p>
        </p:txBody>
      </p:sp>
      <p:cxnSp>
        <p:nvCxnSpPr>
          <p:cNvPr id="4" name="Соединительная линия уступом 3"/>
          <p:cNvCxnSpPr/>
          <p:nvPr/>
        </p:nvCxnSpPr>
        <p:spPr>
          <a:xfrm>
            <a:off x="1918054" y="5389450"/>
            <a:ext cx="1597381" cy="641788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694508" y="2755682"/>
            <a:ext cx="0" cy="81140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694508" y="4143376"/>
            <a:ext cx="0" cy="46235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2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448800" y="6350000"/>
            <a:ext cx="2743200" cy="365125"/>
          </a:xfrm>
        </p:spPr>
        <p:txBody>
          <a:bodyPr/>
          <a:lstStyle/>
          <a:p>
            <a:r>
              <a:rPr lang="ru-RU" dirty="0" smtClean="0"/>
              <a:t>33</a:t>
            </a:r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3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6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8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1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2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3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xmlns="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85" name="Freeform 6">
              <a:extLst>
                <a:ext uri="{FF2B5EF4-FFF2-40B4-BE49-F238E27FC236}">
                  <a16:creationId xmlns:a16="http://schemas.microsoft.com/office/drawing/2014/main" xmlns="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6" name="Freeform 7">
              <a:extLst>
                <a:ext uri="{FF2B5EF4-FFF2-40B4-BE49-F238E27FC236}">
                  <a16:creationId xmlns:a16="http://schemas.microsoft.com/office/drawing/2014/main" xmlns="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7" name="Freeform 8">
              <a:extLst>
                <a:ext uri="{FF2B5EF4-FFF2-40B4-BE49-F238E27FC236}">
                  <a16:creationId xmlns:a16="http://schemas.microsoft.com/office/drawing/2014/main" xmlns="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8" name="Freeform 9">
              <a:extLst>
                <a:ext uri="{FF2B5EF4-FFF2-40B4-BE49-F238E27FC236}">
                  <a16:creationId xmlns:a16="http://schemas.microsoft.com/office/drawing/2014/main" xmlns="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9" name="Freeform 10">
              <a:extLst>
                <a:ext uri="{FF2B5EF4-FFF2-40B4-BE49-F238E27FC236}">
                  <a16:creationId xmlns:a16="http://schemas.microsoft.com/office/drawing/2014/main" xmlns="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0" name="Freeform 11">
              <a:extLst>
                <a:ext uri="{FF2B5EF4-FFF2-40B4-BE49-F238E27FC236}">
                  <a16:creationId xmlns:a16="http://schemas.microsoft.com/office/drawing/2014/main" xmlns="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1" name="Freeform 12">
              <a:extLst>
                <a:ext uri="{FF2B5EF4-FFF2-40B4-BE49-F238E27FC236}">
                  <a16:creationId xmlns:a16="http://schemas.microsoft.com/office/drawing/2014/main" xmlns="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2" name="Freeform 13">
              <a:extLst>
                <a:ext uri="{FF2B5EF4-FFF2-40B4-BE49-F238E27FC236}">
                  <a16:creationId xmlns:a16="http://schemas.microsoft.com/office/drawing/2014/main" xmlns="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3" name="Freeform 14">
              <a:extLst>
                <a:ext uri="{FF2B5EF4-FFF2-40B4-BE49-F238E27FC236}">
                  <a16:creationId xmlns:a16="http://schemas.microsoft.com/office/drawing/2014/main" xmlns="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4" name="Freeform 15">
              <a:extLst>
                <a:ext uri="{FF2B5EF4-FFF2-40B4-BE49-F238E27FC236}">
                  <a16:creationId xmlns:a16="http://schemas.microsoft.com/office/drawing/2014/main" xmlns="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5" name="Freeform 16">
              <a:extLst>
                <a:ext uri="{FF2B5EF4-FFF2-40B4-BE49-F238E27FC236}">
                  <a16:creationId xmlns:a16="http://schemas.microsoft.com/office/drawing/2014/main" xmlns="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6" name="Freeform 17">
              <a:extLst>
                <a:ext uri="{FF2B5EF4-FFF2-40B4-BE49-F238E27FC236}">
                  <a16:creationId xmlns:a16="http://schemas.microsoft.com/office/drawing/2014/main" xmlns="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7" name="Freeform 18">
              <a:extLst>
                <a:ext uri="{FF2B5EF4-FFF2-40B4-BE49-F238E27FC236}">
                  <a16:creationId xmlns:a16="http://schemas.microsoft.com/office/drawing/2014/main" xmlns="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8" name="Freeform 19">
              <a:extLst>
                <a:ext uri="{FF2B5EF4-FFF2-40B4-BE49-F238E27FC236}">
                  <a16:creationId xmlns:a16="http://schemas.microsoft.com/office/drawing/2014/main" xmlns="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xmlns="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00" name="Freeform 6">
              <a:extLst>
                <a:ext uri="{FF2B5EF4-FFF2-40B4-BE49-F238E27FC236}">
                  <a16:creationId xmlns:a16="http://schemas.microsoft.com/office/drawing/2014/main" xmlns="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1" name="Freeform 7">
              <a:extLst>
                <a:ext uri="{FF2B5EF4-FFF2-40B4-BE49-F238E27FC236}">
                  <a16:creationId xmlns:a16="http://schemas.microsoft.com/office/drawing/2014/main" xmlns="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2" name="Freeform 8">
              <a:extLst>
                <a:ext uri="{FF2B5EF4-FFF2-40B4-BE49-F238E27FC236}">
                  <a16:creationId xmlns:a16="http://schemas.microsoft.com/office/drawing/2014/main" xmlns="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3" name="Freeform 9">
              <a:extLst>
                <a:ext uri="{FF2B5EF4-FFF2-40B4-BE49-F238E27FC236}">
                  <a16:creationId xmlns:a16="http://schemas.microsoft.com/office/drawing/2014/main" xmlns="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4" name="Freeform 10">
              <a:extLst>
                <a:ext uri="{FF2B5EF4-FFF2-40B4-BE49-F238E27FC236}">
                  <a16:creationId xmlns:a16="http://schemas.microsoft.com/office/drawing/2014/main" xmlns="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5" name="Freeform 11">
              <a:extLst>
                <a:ext uri="{FF2B5EF4-FFF2-40B4-BE49-F238E27FC236}">
                  <a16:creationId xmlns:a16="http://schemas.microsoft.com/office/drawing/2014/main" xmlns="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6" name="Freeform 12">
              <a:extLst>
                <a:ext uri="{FF2B5EF4-FFF2-40B4-BE49-F238E27FC236}">
                  <a16:creationId xmlns:a16="http://schemas.microsoft.com/office/drawing/2014/main" xmlns="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7" name="Freeform 13">
              <a:extLst>
                <a:ext uri="{FF2B5EF4-FFF2-40B4-BE49-F238E27FC236}">
                  <a16:creationId xmlns:a16="http://schemas.microsoft.com/office/drawing/2014/main" xmlns="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8" name="Freeform 14">
              <a:extLst>
                <a:ext uri="{FF2B5EF4-FFF2-40B4-BE49-F238E27FC236}">
                  <a16:creationId xmlns:a16="http://schemas.microsoft.com/office/drawing/2014/main" xmlns="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9" name="Freeform 15">
              <a:extLst>
                <a:ext uri="{FF2B5EF4-FFF2-40B4-BE49-F238E27FC236}">
                  <a16:creationId xmlns:a16="http://schemas.microsoft.com/office/drawing/2014/main" xmlns="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0" name="Freeform 16">
              <a:extLst>
                <a:ext uri="{FF2B5EF4-FFF2-40B4-BE49-F238E27FC236}">
                  <a16:creationId xmlns:a16="http://schemas.microsoft.com/office/drawing/2014/main" xmlns="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1" name="Freeform 17">
              <a:extLst>
                <a:ext uri="{FF2B5EF4-FFF2-40B4-BE49-F238E27FC236}">
                  <a16:creationId xmlns:a16="http://schemas.microsoft.com/office/drawing/2014/main" xmlns="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2" name="Freeform 18">
              <a:extLst>
                <a:ext uri="{FF2B5EF4-FFF2-40B4-BE49-F238E27FC236}">
                  <a16:creationId xmlns:a16="http://schemas.microsoft.com/office/drawing/2014/main" xmlns="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3" name="Freeform 19">
              <a:extLst>
                <a:ext uri="{FF2B5EF4-FFF2-40B4-BE49-F238E27FC236}">
                  <a16:creationId xmlns:a16="http://schemas.microsoft.com/office/drawing/2014/main" xmlns="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15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6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7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8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9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0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1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2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3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4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5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6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7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8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30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1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2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3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4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5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6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8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9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0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1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2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3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144" name="Прямоугольник 143"/>
          <p:cNvSpPr/>
          <p:nvPr/>
        </p:nvSpPr>
        <p:spPr>
          <a:xfrm flipH="1">
            <a:off x="2639616" y="-16112"/>
            <a:ext cx="9552384" cy="72268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45" name="TextBox 144"/>
          <p:cNvSpPr txBox="1"/>
          <p:nvPr/>
        </p:nvSpPr>
        <p:spPr>
          <a:xfrm>
            <a:off x="83508" y="29469"/>
            <a:ext cx="985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ФУНКЦИОНАЛЬНОЙ ГРАМОТНОСТИ В ОБРАЗОВАТЕЛЬНОЙ ОРГАНИЗАЦИИ</a:t>
            </a:r>
            <a:endParaRPr lang="ru-RU" sz="20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6" name="Прямая соединительная линия 145"/>
          <p:cNvCxnSpPr/>
          <p:nvPr/>
        </p:nvCxnSpPr>
        <p:spPr>
          <a:xfrm>
            <a:off x="0" y="706636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148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9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0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1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2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3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4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5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6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7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8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9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0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1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2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483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30290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Сервисы </a:t>
            </a:r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</a:t>
            </a: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педагогов на сайте</a:t>
            </a:r>
            <a:b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Группы компаний «Просвещение»</a:t>
            </a:r>
            <a:r>
              <a:rPr lang="en-US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prosv.ru</a:t>
            </a:r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6" name="Подзаголовок 2"/>
          <p:cNvSpPr txBox="1">
            <a:spLocks/>
          </p:cNvSpPr>
          <p:nvPr/>
        </p:nvSpPr>
        <p:spPr>
          <a:xfrm>
            <a:off x="2798855" y="2862924"/>
            <a:ext cx="7330667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9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29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AE188DD6-3492-479B-AF66-F48E9A8F543C}"/>
              </a:ext>
            </a:extLst>
          </p:cNvPr>
          <p:cNvSpPr txBox="1"/>
          <p:nvPr/>
        </p:nvSpPr>
        <p:spPr>
          <a:xfrm>
            <a:off x="268415" y="2427885"/>
            <a:ext cx="1347316" cy="68355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Каталог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AE188DD6-3492-479B-AF66-F48E9A8F543C}"/>
              </a:ext>
            </a:extLst>
          </p:cNvPr>
          <p:cNvSpPr txBox="1"/>
          <p:nvPr/>
        </p:nvSpPr>
        <p:spPr>
          <a:xfrm>
            <a:off x="1761080" y="2427764"/>
            <a:ext cx="1632546" cy="6836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Горячая линия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E188DD6-3492-479B-AF66-F48E9A8F543C}"/>
              </a:ext>
            </a:extLst>
          </p:cNvPr>
          <p:cNvSpPr txBox="1"/>
          <p:nvPr/>
        </p:nvSpPr>
        <p:spPr>
          <a:xfrm>
            <a:off x="8861102" y="2445247"/>
            <a:ext cx="3007387" cy="66484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>
              <a:defRPr/>
            </a:pPr>
            <a:r>
              <a:rPr lang="ru-RU" dirty="0" smtClean="0"/>
              <a:t>Материалы </a:t>
            </a:r>
            <a:r>
              <a:rPr lang="ru-RU" dirty="0"/>
              <a:t>для подготовки к участию в международных исследованиях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102390" y="4098119"/>
            <a:ext cx="1719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catalog.prosv.ru</a:t>
            </a:r>
            <a:endParaRPr lang="ru-RU" u="sng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6" y="3343893"/>
            <a:ext cx="473619" cy="5646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00215" y="4098119"/>
            <a:ext cx="1834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vopros</a:t>
            </a:r>
            <a:r>
              <a:rPr lang="ru-RU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en-US" u="sng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prosv</a:t>
            </a:r>
            <a:r>
              <a:rPr lang="ru-RU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u="sng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endParaRPr lang="ru-RU" u="sng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3492" name="Picture 4" descr="ÐÐ°ÑÑÐ¸Ð½ÐºÐ¸ Ð¿Ð¾ Ð·Ð°Ð¿ÑÐ¾ÑÑ Ð³Ð¾ÑÑÑÐ°Ñ Ð»Ð¸Ð½Ð¸Ñ Ð·Ð½Ð°ÑÐ¾Ðº Ð²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619" y="3206049"/>
            <a:ext cx="965192" cy="68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7"/>
          <a:stretch/>
        </p:blipFill>
        <p:spPr>
          <a:xfrm>
            <a:off x="4191836" y="3237524"/>
            <a:ext cx="910413" cy="952137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AE188DD6-3492-479B-AF66-F48E9A8F543C}"/>
              </a:ext>
            </a:extLst>
          </p:cNvPr>
          <p:cNvSpPr txBox="1"/>
          <p:nvPr/>
        </p:nvSpPr>
        <p:spPr>
          <a:xfrm>
            <a:off x="3601810" y="2427764"/>
            <a:ext cx="1973331" cy="6836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Рабочие программы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4178950" y="4098119"/>
            <a:ext cx="936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prosv.ru</a:t>
            </a:r>
            <a:endParaRPr lang="ru-RU" u="sng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0" name="Рисунок 24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93" y="4849533"/>
            <a:ext cx="1158252" cy="1158252"/>
          </a:xfrm>
          <a:prstGeom prst="rect">
            <a:avLst/>
          </a:prstGeom>
        </p:spPr>
      </p:pic>
      <p:sp>
        <p:nvSpPr>
          <p:cNvPr id="83" name="Прямоугольник 82"/>
          <p:cNvSpPr/>
          <p:nvPr/>
        </p:nvSpPr>
        <p:spPr>
          <a:xfrm>
            <a:off x="585119" y="617894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vopros@prosv.ru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84" name="Рисунок 24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87" y="4849533"/>
            <a:ext cx="1158252" cy="1158252"/>
          </a:xfrm>
          <a:prstGeom prst="rect">
            <a:avLst/>
          </a:prstGeom>
        </p:spPr>
      </p:pic>
      <p:sp>
        <p:nvSpPr>
          <p:cNvPr id="85" name="Прямоугольник 84"/>
          <p:cNvSpPr/>
          <p:nvPr/>
        </p:nvSpPr>
        <p:spPr>
          <a:xfrm>
            <a:off x="5114975" y="6162355"/>
            <a:ext cx="14802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shop.prosv.ru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8187" y="4793656"/>
            <a:ext cx="1277713" cy="1277713"/>
          </a:xfrm>
          <a:prstGeom prst="rect">
            <a:avLst/>
          </a:prstGeom>
        </p:spPr>
      </p:pic>
      <p:sp>
        <p:nvSpPr>
          <p:cNvPr id="87" name="Прямоугольник 86"/>
          <p:cNvSpPr/>
          <p:nvPr/>
        </p:nvSpPr>
        <p:spPr>
          <a:xfrm>
            <a:off x="7338283" y="6127777"/>
            <a:ext cx="17777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academy.prosv.ru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4512" name="Прямоугольник 64511"/>
          <p:cNvSpPr/>
          <p:nvPr/>
        </p:nvSpPr>
        <p:spPr>
          <a:xfrm>
            <a:off x="9600143" y="4063581"/>
            <a:ext cx="1368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pisa.prosv.ru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6177149" y="4117984"/>
            <a:ext cx="2256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prosv.ru/</a:t>
            </a:r>
            <a:r>
              <a:rPr lang="en-US" u="sng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reklama</a:t>
            </a:r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endParaRPr lang="ru-RU" u="sng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AE188DD6-3492-479B-AF66-F48E9A8F543C}"/>
              </a:ext>
            </a:extLst>
          </p:cNvPr>
          <p:cNvSpPr txBox="1"/>
          <p:nvPr/>
        </p:nvSpPr>
        <p:spPr>
          <a:xfrm>
            <a:off x="5781428" y="2445247"/>
            <a:ext cx="2988143" cy="66484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Презентации и рекламные материалы</a:t>
            </a:r>
          </a:p>
        </p:txBody>
      </p:sp>
      <p:pic>
        <p:nvPicPr>
          <p:cNvPr id="90" name="Picture 2" descr="https://dabar.srce.hr/sites/default/files/field/image/2000px-gnome-x-office-presentation.svg_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841" y="3184773"/>
            <a:ext cx="1045315" cy="81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ÐÐ°ÑÑÐ¸Ð½ÐºÐ¸ Ð¿Ð¾ Ð·Ð°Ð¿ÑÐ¾ÑÑ Ð¸ÑÑÐ»ÐµÐ´Ð¾Ð²Ð°Ð½Ð¸Ñ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822" y="3275015"/>
            <a:ext cx="1423842" cy="80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48" name="Номер слайда 78847"/>
          <p:cNvSpPr>
            <a:spLocks noGrp="1"/>
          </p:cNvSpPr>
          <p:nvPr>
            <p:ph type="sldNum" sz="quarter" idx="12"/>
          </p:nvPr>
        </p:nvSpPr>
        <p:spPr>
          <a:xfrm>
            <a:off x="9448800" y="6332829"/>
            <a:ext cx="2743200" cy="365125"/>
          </a:xfrm>
        </p:spPr>
        <p:txBody>
          <a:bodyPr/>
          <a:lstStyle/>
          <a:p>
            <a:r>
              <a:rPr lang="ru-RU" dirty="0" smtClean="0"/>
              <a:t>34</a:t>
            </a:r>
            <a:endParaRPr lang="ru-RU" dirty="0"/>
          </a:p>
        </p:txBody>
      </p:sp>
      <p:grpSp>
        <p:nvGrpSpPr>
          <p:cNvPr id="309" name="Группа 308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10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1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2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3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4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5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6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8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9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0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1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2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3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24" name="Группа 32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25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6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7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8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9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0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1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2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3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4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5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6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7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8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39" name="Группа 338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40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1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2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3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4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5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6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8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9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0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1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2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3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54" name="Группа 353">
            <a:extLst>
              <a:ext uri="{FF2B5EF4-FFF2-40B4-BE49-F238E27FC236}">
                <a16:creationId xmlns:a16="http://schemas.microsoft.com/office/drawing/2014/main" xmlns="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55" name="Freeform 6">
              <a:extLst>
                <a:ext uri="{FF2B5EF4-FFF2-40B4-BE49-F238E27FC236}">
                  <a16:creationId xmlns:a16="http://schemas.microsoft.com/office/drawing/2014/main" xmlns="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6" name="Freeform 7">
              <a:extLst>
                <a:ext uri="{FF2B5EF4-FFF2-40B4-BE49-F238E27FC236}">
                  <a16:creationId xmlns:a16="http://schemas.microsoft.com/office/drawing/2014/main" xmlns="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7" name="Freeform 8">
              <a:extLst>
                <a:ext uri="{FF2B5EF4-FFF2-40B4-BE49-F238E27FC236}">
                  <a16:creationId xmlns:a16="http://schemas.microsoft.com/office/drawing/2014/main" xmlns="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8" name="Freeform 9">
              <a:extLst>
                <a:ext uri="{FF2B5EF4-FFF2-40B4-BE49-F238E27FC236}">
                  <a16:creationId xmlns:a16="http://schemas.microsoft.com/office/drawing/2014/main" xmlns="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9" name="Freeform 10">
              <a:extLst>
                <a:ext uri="{FF2B5EF4-FFF2-40B4-BE49-F238E27FC236}">
                  <a16:creationId xmlns:a16="http://schemas.microsoft.com/office/drawing/2014/main" xmlns="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0" name="Freeform 11">
              <a:extLst>
                <a:ext uri="{FF2B5EF4-FFF2-40B4-BE49-F238E27FC236}">
                  <a16:creationId xmlns:a16="http://schemas.microsoft.com/office/drawing/2014/main" xmlns="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1" name="Freeform 12">
              <a:extLst>
                <a:ext uri="{FF2B5EF4-FFF2-40B4-BE49-F238E27FC236}">
                  <a16:creationId xmlns:a16="http://schemas.microsoft.com/office/drawing/2014/main" xmlns="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2" name="Freeform 13">
              <a:extLst>
                <a:ext uri="{FF2B5EF4-FFF2-40B4-BE49-F238E27FC236}">
                  <a16:creationId xmlns:a16="http://schemas.microsoft.com/office/drawing/2014/main" xmlns="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3" name="Freeform 14">
              <a:extLst>
                <a:ext uri="{FF2B5EF4-FFF2-40B4-BE49-F238E27FC236}">
                  <a16:creationId xmlns:a16="http://schemas.microsoft.com/office/drawing/2014/main" xmlns="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4" name="Freeform 15">
              <a:extLst>
                <a:ext uri="{FF2B5EF4-FFF2-40B4-BE49-F238E27FC236}">
                  <a16:creationId xmlns:a16="http://schemas.microsoft.com/office/drawing/2014/main" xmlns="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5" name="Freeform 16">
              <a:extLst>
                <a:ext uri="{FF2B5EF4-FFF2-40B4-BE49-F238E27FC236}">
                  <a16:creationId xmlns:a16="http://schemas.microsoft.com/office/drawing/2014/main" xmlns="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6" name="Freeform 17">
              <a:extLst>
                <a:ext uri="{FF2B5EF4-FFF2-40B4-BE49-F238E27FC236}">
                  <a16:creationId xmlns:a16="http://schemas.microsoft.com/office/drawing/2014/main" xmlns="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7" name="Freeform 18">
              <a:extLst>
                <a:ext uri="{FF2B5EF4-FFF2-40B4-BE49-F238E27FC236}">
                  <a16:creationId xmlns:a16="http://schemas.microsoft.com/office/drawing/2014/main" xmlns="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8" name="Freeform 19">
              <a:extLst>
                <a:ext uri="{FF2B5EF4-FFF2-40B4-BE49-F238E27FC236}">
                  <a16:creationId xmlns:a16="http://schemas.microsoft.com/office/drawing/2014/main" xmlns="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69" name="Группа 368">
            <a:extLst>
              <a:ext uri="{FF2B5EF4-FFF2-40B4-BE49-F238E27FC236}">
                <a16:creationId xmlns:a16="http://schemas.microsoft.com/office/drawing/2014/main" xmlns="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70" name="Freeform 6">
              <a:extLst>
                <a:ext uri="{FF2B5EF4-FFF2-40B4-BE49-F238E27FC236}">
                  <a16:creationId xmlns:a16="http://schemas.microsoft.com/office/drawing/2014/main" xmlns="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1" name="Freeform 7">
              <a:extLst>
                <a:ext uri="{FF2B5EF4-FFF2-40B4-BE49-F238E27FC236}">
                  <a16:creationId xmlns:a16="http://schemas.microsoft.com/office/drawing/2014/main" xmlns="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2" name="Freeform 8">
              <a:extLst>
                <a:ext uri="{FF2B5EF4-FFF2-40B4-BE49-F238E27FC236}">
                  <a16:creationId xmlns:a16="http://schemas.microsoft.com/office/drawing/2014/main" xmlns="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3" name="Freeform 9">
              <a:extLst>
                <a:ext uri="{FF2B5EF4-FFF2-40B4-BE49-F238E27FC236}">
                  <a16:creationId xmlns:a16="http://schemas.microsoft.com/office/drawing/2014/main" xmlns="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4" name="Freeform 10">
              <a:extLst>
                <a:ext uri="{FF2B5EF4-FFF2-40B4-BE49-F238E27FC236}">
                  <a16:creationId xmlns:a16="http://schemas.microsoft.com/office/drawing/2014/main" xmlns="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5" name="Freeform 11">
              <a:extLst>
                <a:ext uri="{FF2B5EF4-FFF2-40B4-BE49-F238E27FC236}">
                  <a16:creationId xmlns:a16="http://schemas.microsoft.com/office/drawing/2014/main" xmlns="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6" name="Freeform 12">
              <a:extLst>
                <a:ext uri="{FF2B5EF4-FFF2-40B4-BE49-F238E27FC236}">
                  <a16:creationId xmlns:a16="http://schemas.microsoft.com/office/drawing/2014/main" xmlns="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7" name="Freeform 13">
              <a:extLst>
                <a:ext uri="{FF2B5EF4-FFF2-40B4-BE49-F238E27FC236}">
                  <a16:creationId xmlns:a16="http://schemas.microsoft.com/office/drawing/2014/main" xmlns="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8" name="Freeform 14">
              <a:extLst>
                <a:ext uri="{FF2B5EF4-FFF2-40B4-BE49-F238E27FC236}">
                  <a16:creationId xmlns:a16="http://schemas.microsoft.com/office/drawing/2014/main" xmlns="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9" name="Freeform 15">
              <a:extLst>
                <a:ext uri="{FF2B5EF4-FFF2-40B4-BE49-F238E27FC236}">
                  <a16:creationId xmlns:a16="http://schemas.microsoft.com/office/drawing/2014/main" xmlns="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0" name="Freeform 16">
              <a:extLst>
                <a:ext uri="{FF2B5EF4-FFF2-40B4-BE49-F238E27FC236}">
                  <a16:creationId xmlns:a16="http://schemas.microsoft.com/office/drawing/2014/main" xmlns="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1" name="Freeform 17">
              <a:extLst>
                <a:ext uri="{FF2B5EF4-FFF2-40B4-BE49-F238E27FC236}">
                  <a16:creationId xmlns:a16="http://schemas.microsoft.com/office/drawing/2014/main" xmlns="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2" name="Freeform 18">
              <a:extLst>
                <a:ext uri="{FF2B5EF4-FFF2-40B4-BE49-F238E27FC236}">
                  <a16:creationId xmlns:a16="http://schemas.microsoft.com/office/drawing/2014/main" xmlns="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3" name="Freeform 19">
              <a:extLst>
                <a:ext uri="{FF2B5EF4-FFF2-40B4-BE49-F238E27FC236}">
                  <a16:creationId xmlns:a16="http://schemas.microsoft.com/office/drawing/2014/main" xmlns="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84" name="Группа 383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5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6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7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8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9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0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1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2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3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4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5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6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7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8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99" name="Группа 398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400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1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2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3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4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5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6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8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9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0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1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2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3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414" name="Прямоугольник 413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416" name="Прямая соединительная линия 415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7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418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19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0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1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2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3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4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5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6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7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8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9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30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31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32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305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15" y="1424776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СПАСИБО ЗА </a:t>
            </a:r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ВНИМАНИЕ!</a:t>
            </a:r>
            <a:b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6" name="Подзаголовок 2"/>
          <p:cNvSpPr txBox="1">
            <a:spLocks/>
          </p:cNvSpPr>
          <p:nvPr/>
        </p:nvSpPr>
        <p:spPr>
          <a:xfrm>
            <a:off x="2798855" y="2862924"/>
            <a:ext cx="7330667" cy="2816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9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Группа компаний «Просвещение»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Адрес: 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127473, Москва, ул.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Краснопролетарская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д.16, стр.3, подъезд 8, бизнес-центр «Новослободский»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4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 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+7 (495) 789-30-40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4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Факс: 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+7 (495)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789-30-41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4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 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prosv.ru</a:t>
            </a:r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spc="-4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Горячая линия: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vopros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@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prosv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.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ru</a:t>
            </a:r>
            <a:r>
              <a:rPr lang="ru-RU" sz="14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4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9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29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sz="29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8" name="Рисунок 24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64" y="3036445"/>
            <a:ext cx="1870014" cy="1870014"/>
          </a:xfrm>
          <a:prstGeom prst="rect">
            <a:avLst/>
          </a:prstGeom>
        </p:spPr>
      </p:pic>
      <p:sp>
        <p:nvSpPr>
          <p:cNvPr id="69" name="Заголовок 1"/>
          <p:cNvSpPr txBox="1">
            <a:spLocks/>
          </p:cNvSpPr>
          <p:nvPr/>
        </p:nvSpPr>
        <p:spPr bwMode="auto">
          <a:xfrm>
            <a:off x="215445" y="5667488"/>
            <a:ext cx="9007880" cy="740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4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7185" y="6318250"/>
            <a:ext cx="2743200" cy="365125"/>
          </a:xfrm>
        </p:spPr>
        <p:txBody>
          <a:bodyPr/>
          <a:lstStyle/>
          <a:p>
            <a:r>
              <a:rPr lang="ru-RU" dirty="0" smtClean="0"/>
              <a:t>35</a:t>
            </a:r>
            <a:endParaRPr lang="ru-RU" dirty="0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xmlns="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88" name="Freeform 6">
              <a:extLst>
                <a:ext uri="{FF2B5EF4-FFF2-40B4-BE49-F238E27FC236}">
                  <a16:creationId xmlns:a16="http://schemas.microsoft.com/office/drawing/2014/main" xmlns="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9" name="Freeform 7">
              <a:extLst>
                <a:ext uri="{FF2B5EF4-FFF2-40B4-BE49-F238E27FC236}">
                  <a16:creationId xmlns:a16="http://schemas.microsoft.com/office/drawing/2014/main" xmlns="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0" name="Freeform 8">
              <a:extLst>
                <a:ext uri="{FF2B5EF4-FFF2-40B4-BE49-F238E27FC236}">
                  <a16:creationId xmlns:a16="http://schemas.microsoft.com/office/drawing/2014/main" xmlns="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xmlns="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2" name="Freeform 10">
              <a:extLst>
                <a:ext uri="{FF2B5EF4-FFF2-40B4-BE49-F238E27FC236}">
                  <a16:creationId xmlns:a16="http://schemas.microsoft.com/office/drawing/2014/main" xmlns="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3" name="Freeform 11">
              <a:extLst>
                <a:ext uri="{FF2B5EF4-FFF2-40B4-BE49-F238E27FC236}">
                  <a16:creationId xmlns:a16="http://schemas.microsoft.com/office/drawing/2014/main" xmlns="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4" name="Freeform 12">
              <a:extLst>
                <a:ext uri="{FF2B5EF4-FFF2-40B4-BE49-F238E27FC236}">
                  <a16:creationId xmlns:a16="http://schemas.microsoft.com/office/drawing/2014/main" xmlns="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5" name="Freeform 13">
              <a:extLst>
                <a:ext uri="{FF2B5EF4-FFF2-40B4-BE49-F238E27FC236}">
                  <a16:creationId xmlns:a16="http://schemas.microsoft.com/office/drawing/2014/main" xmlns="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6" name="Freeform 14">
              <a:extLst>
                <a:ext uri="{FF2B5EF4-FFF2-40B4-BE49-F238E27FC236}">
                  <a16:creationId xmlns:a16="http://schemas.microsoft.com/office/drawing/2014/main" xmlns="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7" name="Freeform 15">
              <a:extLst>
                <a:ext uri="{FF2B5EF4-FFF2-40B4-BE49-F238E27FC236}">
                  <a16:creationId xmlns:a16="http://schemas.microsoft.com/office/drawing/2014/main" xmlns="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8" name="Freeform 16">
              <a:extLst>
                <a:ext uri="{FF2B5EF4-FFF2-40B4-BE49-F238E27FC236}">
                  <a16:creationId xmlns:a16="http://schemas.microsoft.com/office/drawing/2014/main" xmlns="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9" name="Freeform 17">
              <a:extLst>
                <a:ext uri="{FF2B5EF4-FFF2-40B4-BE49-F238E27FC236}">
                  <a16:creationId xmlns:a16="http://schemas.microsoft.com/office/drawing/2014/main" xmlns="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0" name="Freeform 18">
              <a:extLst>
                <a:ext uri="{FF2B5EF4-FFF2-40B4-BE49-F238E27FC236}">
                  <a16:creationId xmlns:a16="http://schemas.microsoft.com/office/drawing/2014/main" xmlns="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1" name="Freeform 19">
              <a:extLst>
                <a:ext uri="{FF2B5EF4-FFF2-40B4-BE49-F238E27FC236}">
                  <a16:creationId xmlns:a16="http://schemas.microsoft.com/office/drawing/2014/main" xmlns="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xmlns="" id="{5F409373-9A5B-44C8-816B-3CD4935B5D87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03" name="Freeform 6">
              <a:extLst>
                <a:ext uri="{FF2B5EF4-FFF2-40B4-BE49-F238E27FC236}">
                  <a16:creationId xmlns:a16="http://schemas.microsoft.com/office/drawing/2014/main" xmlns="" id="{40E68789-FF1F-4ECD-A4C0-D92B4205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4" name="Freeform 7">
              <a:extLst>
                <a:ext uri="{FF2B5EF4-FFF2-40B4-BE49-F238E27FC236}">
                  <a16:creationId xmlns:a16="http://schemas.microsoft.com/office/drawing/2014/main" xmlns="" id="{2D304122-1789-4C7E-8E38-BD9AE1A3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5" name="Freeform 8">
              <a:extLst>
                <a:ext uri="{FF2B5EF4-FFF2-40B4-BE49-F238E27FC236}">
                  <a16:creationId xmlns:a16="http://schemas.microsoft.com/office/drawing/2014/main" xmlns="" id="{7D340A83-4DFE-45F3-9D9F-69C94507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6" name="Freeform 9">
              <a:extLst>
                <a:ext uri="{FF2B5EF4-FFF2-40B4-BE49-F238E27FC236}">
                  <a16:creationId xmlns:a16="http://schemas.microsoft.com/office/drawing/2014/main" xmlns="" id="{C7D9E808-0EC6-4708-B386-6B8B12016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7" name="Freeform 10">
              <a:extLst>
                <a:ext uri="{FF2B5EF4-FFF2-40B4-BE49-F238E27FC236}">
                  <a16:creationId xmlns:a16="http://schemas.microsoft.com/office/drawing/2014/main" xmlns="" id="{3272587C-45EE-494E-B363-B30FF2FFA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8" name="Freeform 11">
              <a:extLst>
                <a:ext uri="{FF2B5EF4-FFF2-40B4-BE49-F238E27FC236}">
                  <a16:creationId xmlns:a16="http://schemas.microsoft.com/office/drawing/2014/main" xmlns="" id="{DBEEAD1B-C5F3-4CAB-89E6-CD120401C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9" name="Freeform 12">
              <a:extLst>
                <a:ext uri="{FF2B5EF4-FFF2-40B4-BE49-F238E27FC236}">
                  <a16:creationId xmlns:a16="http://schemas.microsoft.com/office/drawing/2014/main" xmlns="" id="{DFAB29F9-B38A-48AF-9670-8A649BC87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0" name="Freeform 13">
              <a:extLst>
                <a:ext uri="{FF2B5EF4-FFF2-40B4-BE49-F238E27FC236}">
                  <a16:creationId xmlns:a16="http://schemas.microsoft.com/office/drawing/2014/main" xmlns="" id="{B7F53006-9B26-4E6D-9C8C-B85E384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1" name="Freeform 14">
              <a:extLst>
                <a:ext uri="{FF2B5EF4-FFF2-40B4-BE49-F238E27FC236}">
                  <a16:creationId xmlns:a16="http://schemas.microsoft.com/office/drawing/2014/main" xmlns="" id="{B1633DED-5F87-446C-A4F7-8C7B4F8D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2" name="Freeform 15">
              <a:extLst>
                <a:ext uri="{FF2B5EF4-FFF2-40B4-BE49-F238E27FC236}">
                  <a16:creationId xmlns:a16="http://schemas.microsoft.com/office/drawing/2014/main" xmlns="" id="{0247048E-69DF-444C-BDB4-A58F593E8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3" name="Freeform 16">
              <a:extLst>
                <a:ext uri="{FF2B5EF4-FFF2-40B4-BE49-F238E27FC236}">
                  <a16:creationId xmlns:a16="http://schemas.microsoft.com/office/drawing/2014/main" xmlns="" id="{CE9FB897-82E1-4D63-B526-522A6B5C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4" name="Freeform 17">
              <a:extLst>
                <a:ext uri="{FF2B5EF4-FFF2-40B4-BE49-F238E27FC236}">
                  <a16:creationId xmlns:a16="http://schemas.microsoft.com/office/drawing/2014/main" xmlns="" id="{E75B5DBF-82DC-4DE6-A954-058E409C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5" name="Freeform 18">
              <a:extLst>
                <a:ext uri="{FF2B5EF4-FFF2-40B4-BE49-F238E27FC236}">
                  <a16:creationId xmlns:a16="http://schemas.microsoft.com/office/drawing/2014/main" xmlns="" id="{8D318242-192B-473E-AADF-DA090CA6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6" name="Freeform 19">
              <a:extLst>
                <a:ext uri="{FF2B5EF4-FFF2-40B4-BE49-F238E27FC236}">
                  <a16:creationId xmlns:a16="http://schemas.microsoft.com/office/drawing/2014/main" xmlns="" id="{F1A4685F-C9AD-47B0-94F5-BC135E1FA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1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9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0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1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2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3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4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5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6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7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8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9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0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1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1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2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4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6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147" name="Прямоугольник 146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149" name="Прямая соединительная линия 148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0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151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2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3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4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5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6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7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8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9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0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1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2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3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4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5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11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xmlns="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xmlns="" id="{30C5398E-7F5A-4524-8CD4-4EAB3A96D7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7106F981-03BD-438C-B3C5-64F059D95C1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xmlns="" id="{6891D160-0CD3-48D9-8D8E-6CE0F436A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xmlns="" id="{C222A382-C8D8-4105-A7CB-04DDC6725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xmlns="" id="{F3ADE82C-D237-43B0-9DF6-8362431AC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xmlns="" id="{6A870F80-7222-4499-9B2D-4B5922E022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xmlns="" id="{717148FB-FD8E-40C4-8A36-C09422865C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xmlns="" id="{CE893D96-1260-4DB9-BB13-64AE7C3C3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xmlns="" id="{4F38DB4D-DA4C-4EF3-BD49-E8EF68A6C9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xmlns="" id="{C7D7718E-9616-46EE-B36D-E5CF50478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xmlns="" id="{33F34C3C-F3B4-4770-BA6D-DF0E86E2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xmlns="" id="{57140168-CC76-405B-82B9-6F9CC78E4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xmlns="" id="{54D60F97-AC91-4145-80C0-0E50BD7DE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xmlns="" id="{83FA0712-5C34-42F6-A825-8C09A3B5A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xmlns="" id="{E754BD79-5098-4673-81AE-3EEBDE875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xmlns="" id="{77199AD2-506A-4C9F-9D44-E2F4837951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374938" y="1385108"/>
            <a:ext cx="1001003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Международные рейтинги качества систем образования опираются на данные исследований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PIRLS, TIMSS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PISA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104" y="2172631"/>
            <a:ext cx="1072989" cy="749873"/>
          </a:xfrm>
          <a:prstGeom prst="rect">
            <a:avLst/>
          </a:prstGeom>
        </p:spPr>
      </p:pic>
      <p:grpSp>
        <p:nvGrpSpPr>
          <p:cNvPr id="257" name="Group 209"/>
          <p:cNvGrpSpPr>
            <a:grpSpLocks noChangeAspect="1"/>
          </p:cNvGrpSpPr>
          <p:nvPr/>
        </p:nvGrpSpPr>
        <p:grpSpPr bwMode="auto">
          <a:xfrm>
            <a:off x="425104" y="3624747"/>
            <a:ext cx="1111383" cy="707244"/>
            <a:chOff x="97" y="2164"/>
            <a:chExt cx="792" cy="504"/>
          </a:xfrm>
        </p:grpSpPr>
        <p:sp>
          <p:nvSpPr>
            <p:cNvPr id="258" name="AutoShape 208"/>
            <p:cNvSpPr>
              <a:spLocks noChangeAspect="1" noChangeArrowheads="1" noTextEdit="1"/>
            </p:cNvSpPr>
            <p:nvPr/>
          </p:nvSpPr>
          <p:spPr bwMode="auto">
            <a:xfrm>
              <a:off x="97" y="2164"/>
              <a:ext cx="792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9" name="Freeform 210"/>
            <p:cNvSpPr>
              <a:spLocks/>
            </p:cNvSpPr>
            <p:nvPr/>
          </p:nvSpPr>
          <p:spPr bwMode="auto">
            <a:xfrm>
              <a:off x="226" y="2268"/>
              <a:ext cx="540" cy="382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2263" y="0"/>
                </a:cxn>
                <a:cxn ang="0">
                  <a:pos x="2338" y="75"/>
                </a:cxn>
                <a:cxn ang="0">
                  <a:pos x="2338" y="1563"/>
                </a:cxn>
                <a:cxn ang="0">
                  <a:pos x="2263" y="1638"/>
                </a:cxn>
                <a:cxn ang="0">
                  <a:pos x="75" y="1638"/>
                </a:cxn>
                <a:cxn ang="0">
                  <a:pos x="0" y="1563"/>
                </a:cxn>
                <a:cxn ang="0">
                  <a:pos x="0" y="75"/>
                </a:cxn>
                <a:cxn ang="0">
                  <a:pos x="75" y="0"/>
                </a:cxn>
              </a:cxnLst>
              <a:rect l="0" t="0" r="r" b="b"/>
              <a:pathLst>
                <a:path w="2338" h="1638">
                  <a:moveTo>
                    <a:pt x="75" y="0"/>
                  </a:moveTo>
                  <a:lnTo>
                    <a:pt x="2263" y="0"/>
                  </a:lnTo>
                  <a:cubicBezTo>
                    <a:pt x="2305" y="0"/>
                    <a:pt x="2338" y="34"/>
                    <a:pt x="2338" y="75"/>
                  </a:cubicBezTo>
                  <a:lnTo>
                    <a:pt x="2338" y="1563"/>
                  </a:lnTo>
                  <a:cubicBezTo>
                    <a:pt x="2338" y="1604"/>
                    <a:pt x="2305" y="1638"/>
                    <a:pt x="2263" y="1638"/>
                  </a:cubicBezTo>
                  <a:lnTo>
                    <a:pt x="75" y="1638"/>
                  </a:lnTo>
                  <a:cubicBezTo>
                    <a:pt x="34" y="1638"/>
                    <a:pt x="0" y="1604"/>
                    <a:pt x="0" y="1563"/>
                  </a:cubicBezTo>
                  <a:lnTo>
                    <a:pt x="0" y="75"/>
                  </a:lnTo>
                  <a:cubicBezTo>
                    <a:pt x="0" y="34"/>
                    <a:pt x="34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0" name="Freeform 211"/>
            <p:cNvSpPr>
              <a:spLocks/>
            </p:cNvSpPr>
            <p:nvPr/>
          </p:nvSpPr>
          <p:spPr bwMode="auto">
            <a:xfrm>
              <a:off x="226" y="2268"/>
              <a:ext cx="462" cy="382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1999" y="0"/>
                </a:cxn>
                <a:cxn ang="0">
                  <a:pos x="361" y="1638"/>
                </a:cxn>
                <a:cxn ang="0">
                  <a:pos x="75" y="1638"/>
                </a:cxn>
                <a:cxn ang="0">
                  <a:pos x="0" y="1563"/>
                </a:cxn>
                <a:cxn ang="0">
                  <a:pos x="0" y="75"/>
                </a:cxn>
                <a:cxn ang="0">
                  <a:pos x="75" y="0"/>
                </a:cxn>
              </a:cxnLst>
              <a:rect l="0" t="0" r="r" b="b"/>
              <a:pathLst>
                <a:path w="1999" h="1638">
                  <a:moveTo>
                    <a:pt x="75" y="0"/>
                  </a:moveTo>
                  <a:lnTo>
                    <a:pt x="1999" y="0"/>
                  </a:lnTo>
                  <a:lnTo>
                    <a:pt x="361" y="1638"/>
                  </a:lnTo>
                  <a:lnTo>
                    <a:pt x="75" y="1638"/>
                  </a:lnTo>
                  <a:cubicBezTo>
                    <a:pt x="34" y="1638"/>
                    <a:pt x="0" y="1604"/>
                    <a:pt x="0" y="1563"/>
                  </a:cubicBezTo>
                  <a:lnTo>
                    <a:pt x="0" y="75"/>
                  </a:lnTo>
                  <a:cubicBezTo>
                    <a:pt x="0" y="34"/>
                    <a:pt x="34" y="0"/>
                    <a:pt x="75" y="0"/>
                  </a:cubicBezTo>
                  <a:close/>
                </a:path>
              </a:pathLst>
            </a:custGeom>
            <a:solidFill>
              <a:srgbClr val="051F1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1" name="Rectangle 212"/>
            <p:cNvSpPr>
              <a:spLocks noChangeArrowheads="1"/>
            </p:cNvSpPr>
            <p:nvPr/>
          </p:nvSpPr>
          <p:spPr bwMode="auto">
            <a:xfrm>
              <a:off x="252" y="2296"/>
              <a:ext cx="489" cy="329"/>
            </a:xfrm>
            <a:prstGeom prst="rect">
              <a:avLst/>
            </a:prstGeom>
            <a:solidFill>
              <a:srgbClr val="00ADB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2" name="Freeform 213"/>
            <p:cNvSpPr>
              <a:spLocks/>
            </p:cNvSpPr>
            <p:nvPr/>
          </p:nvSpPr>
          <p:spPr bwMode="auto">
            <a:xfrm>
              <a:off x="130" y="2657"/>
              <a:ext cx="735" cy="15"/>
            </a:xfrm>
            <a:custGeom>
              <a:avLst/>
              <a:gdLst/>
              <a:ahLst/>
              <a:cxnLst>
                <a:cxn ang="0">
                  <a:pos x="1592" y="65"/>
                </a:cxn>
                <a:cxn ang="0">
                  <a:pos x="121" y="65"/>
                </a:cxn>
                <a:cxn ang="0">
                  <a:pos x="0" y="2"/>
                </a:cxn>
                <a:cxn ang="0">
                  <a:pos x="1592" y="0"/>
                </a:cxn>
                <a:cxn ang="0">
                  <a:pos x="3183" y="2"/>
                </a:cxn>
                <a:cxn ang="0">
                  <a:pos x="3063" y="65"/>
                </a:cxn>
                <a:cxn ang="0">
                  <a:pos x="1592" y="65"/>
                </a:cxn>
              </a:cxnLst>
              <a:rect l="0" t="0" r="r" b="b"/>
              <a:pathLst>
                <a:path w="3183" h="65">
                  <a:moveTo>
                    <a:pt x="1592" y="65"/>
                  </a:moveTo>
                  <a:lnTo>
                    <a:pt x="121" y="65"/>
                  </a:lnTo>
                  <a:cubicBezTo>
                    <a:pt x="62" y="65"/>
                    <a:pt x="22" y="23"/>
                    <a:pt x="0" y="2"/>
                  </a:cubicBezTo>
                  <a:lnTo>
                    <a:pt x="1592" y="0"/>
                  </a:lnTo>
                  <a:lnTo>
                    <a:pt x="3183" y="2"/>
                  </a:lnTo>
                  <a:cubicBezTo>
                    <a:pt x="3161" y="23"/>
                    <a:pt x="3121" y="65"/>
                    <a:pt x="3063" y="65"/>
                  </a:cubicBezTo>
                  <a:lnTo>
                    <a:pt x="1592" y="65"/>
                  </a:lnTo>
                  <a:close/>
                </a:path>
              </a:pathLst>
            </a:custGeom>
            <a:solidFill>
              <a:srgbClr val="354A5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3" name="Freeform 214"/>
            <p:cNvSpPr>
              <a:spLocks/>
            </p:cNvSpPr>
            <p:nvPr/>
          </p:nvSpPr>
          <p:spPr bwMode="auto">
            <a:xfrm>
              <a:off x="125" y="2642"/>
              <a:ext cx="744" cy="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19" y="0"/>
                </a:cxn>
                <a:cxn ang="0">
                  <a:pos x="3219" y="35"/>
                </a:cxn>
                <a:cxn ang="0">
                  <a:pos x="3185" y="69"/>
                </a:cxn>
                <a:cxn ang="0">
                  <a:pos x="35" y="69"/>
                </a:cxn>
                <a:cxn ang="0">
                  <a:pos x="0" y="35"/>
                </a:cxn>
                <a:cxn ang="0">
                  <a:pos x="0" y="0"/>
                </a:cxn>
              </a:cxnLst>
              <a:rect l="0" t="0" r="r" b="b"/>
              <a:pathLst>
                <a:path w="3219" h="69">
                  <a:moveTo>
                    <a:pt x="0" y="0"/>
                  </a:moveTo>
                  <a:lnTo>
                    <a:pt x="3219" y="0"/>
                  </a:lnTo>
                  <a:lnTo>
                    <a:pt x="3219" y="35"/>
                  </a:lnTo>
                  <a:cubicBezTo>
                    <a:pt x="3219" y="54"/>
                    <a:pt x="3204" y="69"/>
                    <a:pt x="3185" y="69"/>
                  </a:cubicBezTo>
                  <a:lnTo>
                    <a:pt x="35" y="69"/>
                  </a:lnTo>
                  <a:cubicBezTo>
                    <a:pt x="16" y="69"/>
                    <a:pt x="0" y="54"/>
                    <a:pt x="0" y="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6E0D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4" name="Freeform 215"/>
            <p:cNvSpPr>
              <a:spLocks/>
            </p:cNvSpPr>
            <p:nvPr/>
          </p:nvSpPr>
          <p:spPr bwMode="auto">
            <a:xfrm>
              <a:off x="446" y="2642"/>
              <a:ext cx="103" cy="8"/>
            </a:xfrm>
            <a:custGeom>
              <a:avLst/>
              <a:gdLst/>
              <a:ahLst/>
              <a:cxnLst>
                <a:cxn ang="0">
                  <a:pos x="446" y="0"/>
                </a:cxn>
                <a:cxn ang="0">
                  <a:pos x="435" y="22"/>
                </a:cxn>
                <a:cxn ang="0">
                  <a:pos x="435" y="22"/>
                </a:cxn>
                <a:cxn ang="0">
                  <a:pos x="435" y="22"/>
                </a:cxn>
                <a:cxn ang="0">
                  <a:pos x="410" y="32"/>
                </a:cxn>
                <a:cxn ang="0">
                  <a:pos x="36" y="32"/>
                </a:cxn>
                <a:cxn ang="0">
                  <a:pos x="11" y="22"/>
                </a:cxn>
                <a:cxn ang="0">
                  <a:pos x="11" y="22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17" y="15"/>
                </a:cxn>
                <a:cxn ang="0">
                  <a:pos x="17" y="15"/>
                </a:cxn>
                <a:cxn ang="0">
                  <a:pos x="36" y="23"/>
                </a:cxn>
                <a:cxn ang="0">
                  <a:pos x="410" y="23"/>
                </a:cxn>
                <a:cxn ang="0">
                  <a:pos x="429" y="16"/>
                </a:cxn>
                <a:cxn ang="0">
                  <a:pos x="429" y="16"/>
                </a:cxn>
                <a:cxn ang="0">
                  <a:pos x="429" y="15"/>
                </a:cxn>
                <a:cxn ang="0">
                  <a:pos x="437" y="0"/>
                </a:cxn>
                <a:cxn ang="0">
                  <a:pos x="446" y="0"/>
                </a:cxn>
              </a:cxnLst>
              <a:rect l="0" t="0" r="r" b="b"/>
              <a:pathLst>
                <a:path w="446" h="32">
                  <a:moveTo>
                    <a:pt x="446" y="0"/>
                  </a:moveTo>
                  <a:cubicBezTo>
                    <a:pt x="445" y="9"/>
                    <a:pt x="441" y="16"/>
                    <a:pt x="435" y="22"/>
                  </a:cubicBezTo>
                  <a:lnTo>
                    <a:pt x="435" y="22"/>
                  </a:lnTo>
                  <a:lnTo>
                    <a:pt x="435" y="22"/>
                  </a:lnTo>
                  <a:cubicBezTo>
                    <a:pt x="428" y="28"/>
                    <a:pt x="419" y="32"/>
                    <a:pt x="410" y="32"/>
                  </a:cubicBezTo>
                  <a:lnTo>
                    <a:pt x="36" y="32"/>
                  </a:lnTo>
                  <a:cubicBezTo>
                    <a:pt x="26" y="32"/>
                    <a:pt x="17" y="28"/>
                    <a:pt x="11" y="22"/>
                  </a:cubicBezTo>
                  <a:lnTo>
                    <a:pt x="11" y="22"/>
                  </a:lnTo>
                  <a:cubicBezTo>
                    <a:pt x="5" y="16"/>
                    <a:pt x="1" y="9"/>
                    <a:pt x="0" y="0"/>
                  </a:cubicBezTo>
                  <a:lnTo>
                    <a:pt x="9" y="0"/>
                  </a:lnTo>
                  <a:cubicBezTo>
                    <a:pt x="10" y="6"/>
                    <a:pt x="13" y="11"/>
                    <a:pt x="17" y="15"/>
                  </a:cubicBezTo>
                  <a:lnTo>
                    <a:pt x="17" y="15"/>
                  </a:lnTo>
                  <a:cubicBezTo>
                    <a:pt x="22" y="20"/>
                    <a:pt x="29" y="23"/>
                    <a:pt x="36" y="23"/>
                  </a:cubicBezTo>
                  <a:lnTo>
                    <a:pt x="410" y="23"/>
                  </a:lnTo>
                  <a:cubicBezTo>
                    <a:pt x="417" y="23"/>
                    <a:pt x="424" y="20"/>
                    <a:pt x="429" y="16"/>
                  </a:cubicBezTo>
                  <a:lnTo>
                    <a:pt x="429" y="16"/>
                  </a:lnTo>
                  <a:lnTo>
                    <a:pt x="429" y="15"/>
                  </a:lnTo>
                  <a:cubicBezTo>
                    <a:pt x="433" y="11"/>
                    <a:pt x="436" y="6"/>
                    <a:pt x="437" y="0"/>
                  </a:cubicBezTo>
                  <a:lnTo>
                    <a:pt x="446" y="0"/>
                  </a:lnTo>
                  <a:close/>
                </a:path>
              </a:pathLst>
            </a:custGeom>
            <a:solidFill>
              <a:srgbClr val="89A0A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5" name="Freeform 216"/>
            <p:cNvSpPr>
              <a:spLocks/>
            </p:cNvSpPr>
            <p:nvPr/>
          </p:nvSpPr>
          <p:spPr bwMode="auto">
            <a:xfrm>
              <a:off x="252" y="2296"/>
              <a:ext cx="409" cy="329"/>
            </a:xfrm>
            <a:custGeom>
              <a:avLst/>
              <a:gdLst/>
              <a:ahLst/>
              <a:cxnLst>
                <a:cxn ang="0">
                  <a:pos x="0" y="1415"/>
                </a:cxn>
                <a:cxn ang="0">
                  <a:pos x="357" y="1415"/>
                </a:cxn>
                <a:cxn ang="0">
                  <a:pos x="1772" y="0"/>
                </a:cxn>
                <a:cxn ang="0">
                  <a:pos x="0" y="0"/>
                </a:cxn>
                <a:cxn ang="0">
                  <a:pos x="0" y="1415"/>
                </a:cxn>
              </a:cxnLst>
              <a:rect l="0" t="0" r="r" b="b"/>
              <a:pathLst>
                <a:path w="1772" h="1415">
                  <a:moveTo>
                    <a:pt x="0" y="1415"/>
                  </a:moveTo>
                  <a:lnTo>
                    <a:pt x="357" y="1415"/>
                  </a:lnTo>
                  <a:lnTo>
                    <a:pt x="1772" y="0"/>
                  </a:lnTo>
                  <a:lnTo>
                    <a:pt x="0" y="0"/>
                  </a:lnTo>
                  <a:lnTo>
                    <a:pt x="0" y="1415"/>
                  </a:lnTo>
                  <a:close/>
                </a:path>
              </a:pathLst>
            </a:custGeom>
            <a:solidFill>
              <a:srgbClr val="27D3D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6" name="Freeform 217"/>
            <p:cNvSpPr>
              <a:spLocks/>
            </p:cNvSpPr>
            <p:nvPr/>
          </p:nvSpPr>
          <p:spPr bwMode="auto">
            <a:xfrm>
              <a:off x="303" y="2164"/>
              <a:ext cx="387" cy="461"/>
            </a:xfrm>
            <a:custGeom>
              <a:avLst/>
              <a:gdLst/>
              <a:ahLst/>
              <a:cxnLst>
                <a:cxn ang="0">
                  <a:pos x="0" y="1980"/>
                </a:cxn>
                <a:cxn ang="0">
                  <a:pos x="1678" y="1980"/>
                </a:cxn>
                <a:cxn ang="0">
                  <a:pos x="1678" y="37"/>
                </a:cxn>
                <a:cxn ang="0">
                  <a:pos x="1641" y="0"/>
                </a:cxn>
                <a:cxn ang="0">
                  <a:pos x="37" y="0"/>
                </a:cxn>
                <a:cxn ang="0">
                  <a:pos x="0" y="37"/>
                </a:cxn>
                <a:cxn ang="0">
                  <a:pos x="0" y="1980"/>
                </a:cxn>
              </a:cxnLst>
              <a:rect l="0" t="0" r="r" b="b"/>
              <a:pathLst>
                <a:path w="1678" h="1980">
                  <a:moveTo>
                    <a:pt x="0" y="1980"/>
                  </a:moveTo>
                  <a:lnTo>
                    <a:pt x="1678" y="1980"/>
                  </a:lnTo>
                  <a:lnTo>
                    <a:pt x="1678" y="37"/>
                  </a:lnTo>
                  <a:cubicBezTo>
                    <a:pt x="1678" y="17"/>
                    <a:pt x="1662" y="0"/>
                    <a:pt x="1641" y="0"/>
                  </a:cubicBezTo>
                  <a:lnTo>
                    <a:pt x="37" y="0"/>
                  </a:lnTo>
                  <a:cubicBezTo>
                    <a:pt x="17" y="0"/>
                    <a:pt x="0" y="17"/>
                    <a:pt x="0" y="37"/>
                  </a:cubicBezTo>
                  <a:lnTo>
                    <a:pt x="0" y="198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7" name="Freeform 218"/>
            <p:cNvSpPr>
              <a:spLocks/>
            </p:cNvSpPr>
            <p:nvPr/>
          </p:nvSpPr>
          <p:spPr bwMode="auto">
            <a:xfrm>
              <a:off x="303" y="2164"/>
              <a:ext cx="387" cy="30"/>
            </a:xfrm>
            <a:custGeom>
              <a:avLst/>
              <a:gdLst/>
              <a:ahLst/>
              <a:cxnLst>
                <a:cxn ang="0">
                  <a:pos x="1678" y="128"/>
                </a:cxn>
                <a:cxn ang="0">
                  <a:pos x="1678" y="37"/>
                </a:cxn>
                <a:cxn ang="0">
                  <a:pos x="1641" y="0"/>
                </a:cxn>
                <a:cxn ang="0">
                  <a:pos x="37" y="0"/>
                </a:cxn>
                <a:cxn ang="0">
                  <a:pos x="0" y="37"/>
                </a:cxn>
                <a:cxn ang="0">
                  <a:pos x="0" y="128"/>
                </a:cxn>
                <a:cxn ang="0">
                  <a:pos x="1678" y="128"/>
                </a:cxn>
              </a:cxnLst>
              <a:rect l="0" t="0" r="r" b="b"/>
              <a:pathLst>
                <a:path w="1678" h="128">
                  <a:moveTo>
                    <a:pt x="1678" y="128"/>
                  </a:moveTo>
                  <a:lnTo>
                    <a:pt x="1678" y="37"/>
                  </a:lnTo>
                  <a:cubicBezTo>
                    <a:pt x="1678" y="17"/>
                    <a:pt x="1662" y="0"/>
                    <a:pt x="1641" y="0"/>
                  </a:cubicBezTo>
                  <a:lnTo>
                    <a:pt x="37" y="0"/>
                  </a:lnTo>
                  <a:cubicBezTo>
                    <a:pt x="17" y="0"/>
                    <a:pt x="0" y="17"/>
                    <a:pt x="0" y="37"/>
                  </a:cubicBezTo>
                  <a:lnTo>
                    <a:pt x="0" y="128"/>
                  </a:lnTo>
                  <a:lnTo>
                    <a:pt x="1678" y="128"/>
                  </a:lnTo>
                  <a:close/>
                </a:path>
              </a:pathLst>
            </a:custGeom>
            <a:solidFill>
              <a:srgbClr val="43505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8" name="Freeform 219"/>
            <p:cNvSpPr>
              <a:spLocks/>
            </p:cNvSpPr>
            <p:nvPr/>
          </p:nvSpPr>
          <p:spPr bwMode="auto">
            <a:xfrm>
              <a:off x="268" y="2295"/>
              <a:ext cx="35" cy="330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0" y="0"/>
                </a:cxn>
                <a:cxn ang="0">
                  <a:pos x="148" y="1416"/>
                </a:cxn>
                <a:cxn ang="0">
                  <a:pos x="148" y="0"/>
                </a:cxn>
              </a:cxnLst>
              <a:rect l="0" t="0" r="r" b="b"/>
              <a:pathLst>
                <a:path w="148" h="1416">
                  <a:moveTo>
                    <a:pt x="148" y="0"/>
                  </a:moveTo>
                  <a:lnTo>
                    <a:pt x="0" y="0"/>
                  </a:lnTo>
                  <a:lnTo>
                    <a:pt x="148" y="1416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00ADB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9" name="Freeform 220"/>
            <p:cNvSpPr>
              <a:spLocks/>
            </p:cNvSpPr>
            <p:nvPr/>
          </p:nvSpPr>
          <p:spPr bwMode="auto">
            <a:xfrm>
              <a:off x="690" y="2295"/>
              <a:ext cx="34" cy="3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9" y="0"/>
                </a:cxn>
                <a:cxn ang="0">
                  <a:pos x="0" y="1416"/>
                </a:cxn>
                <a:cxn ang="0">
                  <a:pos x="0" y="0"/>
                </a:cxn>
              </a:cxnLst>
              <a:rect l="0" t="0" r="r" b="b"/>
              <a:pathLst>
                <a:path w="149" h="1416">
                  <a:moveTo>
                    <a:pt x="0" y="0"/>
                  </a:moveTo>
                  <a:lnTo>
                    <a:pt x="149" y="0"/>
                  </a:lnTo>
                  <a:lnTo>
                    <a:pt x="0" y="14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9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0" name="Oval 221"/>
            <p:cNvSpPr>
              <a:spLocks noChangeArrowheads="1"/>
            </p:cNvSpPr>
            <p:nvPr/>
          </p:nvSpPr>
          <p:spPr bwMode="auto">
            <a:xfrm>
              <a:off x="317" y="2175"/>
              <a:ext cx="8" cy="8"/>
            </a:xfrm>
            <a:prstGeom prst="ellipse">
              <a:avLst/>
            </a:prstGeom>
            <a:solidFill>
              <a:srgbClr val="EF753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1" name="Oval 222"/>
            <p:cNvSpPr>
              <a:spLocks noChangeArrowheads="1"/>
            </p:cNvSpPr>
            <p:nvPr/>
          </p:nvSpPr>
          <p:spPr bwMode="auto">
            <a:xfrm>
              <a:off x="333" y="2175"/>
              <a:ext cx="8" cy="8"/>
            </a:xfrm>
            <a:prstGeom prst="ellipse">
              <a:avLst/>
            </a:prstGeom>
            <a:solidFill>
              <a:srgbClr val="00ADB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2" name="Oval 223"/>
            <p:cNvSpPr>
              <a:spLocks noChangeArrowheads="1"/>
            </p:cNvSpPr>
            <p:nvPr/>
          </p:nvSpPr>
          <p:spPr bwMode="auto">
            <a:xfrm>
              <a:off x="350" y="2175"/>
              <a:ext cx="8" cy="8"/>
            </a:xfrm>
            <a:prstGeom prst="ellipse">
              <a:avLst/>
            </a:prstGeom>
            <a:solidFill>
              <a:srgbClr val="92ACD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3" name="Rectangle 224"/>
            <p:cNvSpPr>
              <a:spLocks noChangeArrowheads="1"/>
            </p:cNvSpPr>
            <p:nvPr/>
          </p:nvSpPr>
          <p:spPr bwMode="auto">
            <a:xfrm>
              <a:off x="375" y="2173"/>
              <a:ext cx="297" cy="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4" name="Rectangle 225"/>
            <p:cNvSpPr>
              <a:spLocks noChangeArrowheads="1"/>
            </p:cNvSpPr>
            <p:nvPr/>
          </p:nvSpPr>
          <p:spPr bwMode="auto">
            <a:xfrm>
              <a:off x="352" y="2566"/>
              <a:ext cx="289" cy="4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5" name="Rectangle 226"/>
            <p:cNvSpPr>
              <a:spLocks noChangeArrowheads="1"/>
            </p:cNvSpPr>
            <p:nvPr/>
          </p:nvSpPr>
          <p:spPr bwMode="auto">
            <a:xfrm>
              <a:off x="352" y="2540"/>
              <a:ext cx="289" cy="4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6" name="Rectangle 227"/>
            <p:cNvSpPr>
              <a:spLocks noChangeArrowheads="1"/>
            </p:cNvSpPr>
            <p:nvPr/>
          </p:nvSpPr>
          <p:spPr bwMode="auto">
            <a:xfrm>
              <a:off x="352" y="2515"/>
              <a:ext cx="289" cy="3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7" name="Rectangle 228"/>
            <p:cNvSpPr>
              <a:spLocks noChangeArrowheads="1"/>
            </p:cNvSpPr>
            <p:nvPr/>
          </p:nvSpPr>
          <p:spPr bwMode="auto">
            <a:xfrm>
              <a:off x="352" y="2489"/>
              <a:ext cx="289" cy="4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8" name="Rectangle 229"/>
            <p:cNvSpPr>
              <a:spLocks noChangeArrowheads="1"/>
            </p:cNvSpPr>
            <p:nvPr/>
          </p:nvSpPr>
          <p:spPr bwMode="auto">
            <a:xfrm>
              <a:off x="352" y="2250"/>
              <a:ext cx="289" cy="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9" name="Rectangle 230"/>
            <p:cNvSpPr>
              <a:spLocks noChangeArrowheads="1"/>
            </p:cNvSpPr>
            <p:nvPr/>
          </p:nvSpPr>
          <p:spPr bwMode="auto">
            <a:xfrm>
              <a:off x="352" y="2218"/>
              <a:ext cx="289" cy="17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0" name="Freeform 231"/>
            <p:cNvSpPr>
              <a:spLocks/>
            </p:cNvSpPr>
            <p:nvPr/>
          </p:nvSpPr>
          <p:spPr bwMode="auto">
            <a:xfrm>
              <a:off x="564" y="2280"/>
              <a:ext cx="36" cy="66"/>
            </a:xfrm>
            <a:custGeom>
              <a:avLst/>
              <a:gdLst/>
              <a:ahLst/>
              <a:cxnLst>
                <a:cxn ang="0">
                  <a:pos x="52" y="285"/>
                </a:cxn>
                <a:cxn ang="0">
                  <a:pos x="0" y="165"/>
                </a:cxn>
                <a:cxn ang="0">
                  <a:pos x="154" y="0"/>
                </a:cxn>
                <a:cxn ang="0">
                  <a:pos x="154" y="74"/>
                </a:cxn>
                <a:cxn ang="0">
                  <a:pos x="73" y="165"/>
                </a:cxn>
                <a:cxn ang="0">
                  <a:pos x="99" y="228"/>
                </a:cxn>
                <a:cxn ang="0">
                  <a:pos x="52" y="285"/>
                </a:cxn>
              </a:cxnLst>
              <a:rect l="0" t="0" r="r" b="b"/>
              <a:pathLst>
                <a:path w="154" h="285">
                  <a:moveTo>
                    <a:pt x="52" y="285"/>
                  </a:moveTo>
                  <a:cubicBezTo>
                    <a:pt x="20" y="255"/>
                    <a:pt x="0" y="212"/>
                    <a:pt x="0" y="165"/>
                  </a:cubicBezTo>
                  <a:cubicBezTo>
                    <a:pt x="0" y="77"/>
                    <a:pt x="68" y="6"/>
                    <a:pt x="154" y="0"/>
                  </a:cubicBezTo>
                  <a:lnTo>
                    <a:pt x="154" y="74"/>
                  </a:lnTo>
                  <a:cubicBezTo>
                    <a:pt x="109" y="79"/>
                    <a:pt x="73" y="118"/>
                    <a:pt x="73" y="165"/>
                  </a:cubicBezTo>
                  <a:cubicBezTo>
                    <a:pt x="73" y="189"/>
                    <a:pt x="83" y="212"/>
                    <a:pt x="99" y="228"/>
                  </a:cubicBezTo>
                  <a:lnTo>
                    <a:pt x="52" y="285"/>
                  </a:lnTo>
                  <a:close/>
                </a:path>
              </a:pathLst>
            </a:custGeom>
            <a:solidFill>
              <a:srgbClr val="6C87B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1" name="Freeform 232"/>
            <p:cNvSpPr>
              <a:spLocks/>
            </p:cNvSpPr>
            <p:nvPr/>
          </p:nvSpPr>
          <p:spPr bwMode="auto">
            <a:xfrm>
              <a:off x="609" y="2313"/>
              <a:ext cx="32" cy="43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138" y="24"/>
                </a:cxn>
                <a:cxn ang="0">
                  <a:pos x="13" y="184"/>
                </a:cxn>
                <a:cxn ang="0">
                  <a:pos x="0" y="111"/>
                </a:cxn>
                <a:cxn ang="0">
                  <a:pos x="65" y="24"/>
                </a:cxn>
                <a:cxn ang="0">
                  <a:pos x="64" y="15"/>
                </a:cxn>
                <a:cxn ang="0">
                  <a:pos x="136" y="0"/>
                </a:cxn>
              </a:cxnLst>
              <a:rect l="0" t="0" r="r" b="b"/>
              <a:pathLst>
                <a:path w="138" h="184">
                  <a:moveTo>
                    <a:pt x="136" y="0"/>
                  </a:moveTo>
                  <a:cubicBezTo>
                    <a:pt x="137" y="8"/>
                    <a:pt x="138" y="16"/>
                    <a:pt x="138" y="24"/>
                  </a:cubicBezTo>
                  <a:cubicBezTo>
                    <a:pt x="138" y="101"/>
                    <a:pt x="84" y="166"/>
                    <a:pt x="13" y="184"/>
                  </a:cubicBezTo>
                  <a:lnTo>
                    <a:pt x="0" y="111"/>
                  </a:lnTo>
                  <a:cubicBezTo>
                    <a:pt x="37" y="100"/>
                    <a:pt x="65" y="65"/>
                    <a:pt x="65" y="24"/>
                  </a:cubicBezTo>
                  <a:cubicBezTo>
                    <a:pt x="65" y="21"/>
                    <a:pt x="65" y="18"/>
                    <a:pt x="64" y="15"/>
                  </a:cubicBezTo>
                  <a:lnTo>
                    <a:pt x="136" y="0"/>
                  </a:lnTo>
                  <a:close/>
                </a:path>
              </a:pathLst>
            </a:custGeom>
            <a:solidFill>
              <a:srgbClr val="3039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2" name="Freeform 233"/>
            <p:cNvSpPr>
              <a:spLocks/>
            </p:cNvSpPr>
            <p:nvPr/>
          </p:nvSpPr>
          <p:spPr bwMode="auto">
            <a:xfrm>
              <a:off x="580" y="2336"/>
              <a:ext cx="27" cy="21"/>
            </a:xfrm>
            <a:custGeom>
              <a:avLst/>
              <a:gdLst/>
              <a:ahLst/>
              <a:cxnLst>
                <a:cxn ang="0">
                  <a:pos x="114" y="86"/>
                </a:cxn>
                <a:cxn ang="0">
                  <a:pos x="96" y="87"/>
                </a:cxn>
                <a:cxn ang="0">
                  <a:pos x="0" y="57"/>
                </a:cxn>
                <a:cxn ang="0">
                  <a:pos x="47" y="0"/>
                </a:cxn>
                <a:cxn ang="0">
                  <a:pos x="96" y="14"/>
                </a:cxn>
                <a:cxn ang="0">
                  <a:pos x="101" y="14"/>
                </a:cxn>
                <a:cxn ang="0">
                  <a:pos x="114" y="86"/>
                </a:cxn>
              </a:cxnLst>
              <a:rect l="0" t="0" r="r" b="b"/>
              <a:pathLst>
                <a:path w="114" h="87">
                  <a:moveTo>
                    <a:pt x="114" y="86"/>
                  </a:moveTo>
                  <a:cubicBezTo>
                    <a:pt x="108" y="87"/>
                    <a:pt x="102" y="87"/>
                    <a:pt x="96" y="87"/>
                  </a:cubicBezTo>
                  <a:cubicBezTo>
                    <a:pt x="60" y="87"/>
                    <a:pt x="27" y="76"/>
                    <a:pt x="0" y="57"/>
                  </a:cubicBezTo>
                  <a:lnTo>
                    <a:pt x="47" y="0"/>
                  </a:lnTo>
                  <a:cubicBezTo>
                    <a:pt x="61" y="9"/>
                    <a:pt x="78" y="14"/>
                    <a:pt x="96" y="14"/>
                  </a:cubicBezTo>
                  <a:cubicBezTo>
                    <a:pt x="98" y="14"/>
                    <a:pt x="99" y="14"/>
                    <a:pt x="101" y="14"/>
                  </a:cubicBezTo>
                  <a:lnTo>
                    <a:pt x="114" y="86"/>
                  </a:lnTo>
                  <a:close/>
                </a:path>
              </a:pathLst>
            </a:custGeom>
            <a:solidFill>
              <a:srgbClr val="2184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3" name="Freeform 234"/>
            <p:cNvSpPr>
              <a:spLocks/>
            </p:cNvSpPr>
            <p:nvPr/>
          </p:nvSpPr>
          <p:spPr bwMode="auto">
            <a:xfrm>
              <a:off x="605" y="2280"/>
              <a:ext cx="34" cy="31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76" y="135"/>
                </a:cxn>
                <a:cxn ang="0">
                  <a:pos x="147" y="119"/>
                </a:cxn>
                <a:cxn ang="0">
                  <a:pos x="0" y="0"/>
                </a:cxn>
                <a:cxn ang="0">
                  <a:pos x="0" y="74"/>
                </a:cxn>
              </a:cxnLst>
              <a:rect l="0" t="0" r="r" b="b"/>
              <a:pathLst>
                <a:path w="147" h="135">
                  <a:moveTo>
                    <a:pt x="0" y="74"/>
                  </a:moveTo>
                  <a:cubicBezTo>
                    <a:pt x="35" y="78"/>
                    <a:pt x="64" y="102"/>
                    <a:pt x="76" y="135"/>
                  </a:cubicBezTo>
                  <a:lnTo>
                    <a:pt x="147" y="119"/>
                  </a:lnTo>
                  <a:cubicBezTo>
                    <a:pt x="129" y="54"/>
                    <a:pt x="70" y="5"/>
                    <a:pt x="0" y="0"/>
                  </a:cubicBezTo>
                  <a:lnTo>
                    <a:pt x="0" y="74"/>
                  </a:lnTo>
                  <a:close/>
                </a:path>
              </a:pathLst>
            </a:custGeom>
            <a:solidFill>
              <a:srgbClr val="27D3D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4" name="Freeform 235"/>
            <p:cNvSpPr>
              <a:spLocks/>
            </p:cNvSpPr>
            <p:nvPr/>
          </p:nvSpPr>
          <p:spPr bwMode="auto">
            <a:xfrm>
              <a:off x="566" y="2382"/>
              <a:ext cx="35" cy="67"/>
            </a:xfrm>
            <a:custGeom>
              <a:avLst/>
              <a:gdLst/>
              <a:ahLst/>
              <a:cxnLst>
                <a:cxn ang="0">
                  <a:pos x="52" y="284"/>
                </a:cxn>
                <a:cxn ang="0">
                  <a:pos x="0" y="164"/>
                </a:cxn>
                <a:cxn ang="0">
                  <a:pos x="154" y="0"/>
                </a:cxn>
                <a:cxn ang="0">
                  <a:pos x="154" y="73"/>
                </a:cxn>
                <a:cxn ang="0">
                  <a:pos x="73" y="164"/>
                </a:cxn>
                <a:cxn ang="0">
                  <a:pos x="98" y="227"/>
                </a:cxn>
                <a:cxn ang="0">
                  <a:pos x="52" y="284"/>
                </a:cxn>
              </a:cxnLst>
              <a:rect l="0" t="0" r="r" b="b"/>
              <a:pathLst>
                <a:path w="154" h="284">
                  <a:moveTo>
                    <a:pt x="52" y="284"/>
                  </a:moveTo>
                  <a:cubicBezTo>
                    <a:pt x="20" y="254"/>
                    <a:pt x="0" y="211"/>
                    <a:pt x="0" y="164"/>
                  </a:cubicBezTo>
                  <a:cubicBezTo>
                    <a:pt x="0" y="77"/>
                    <a:pt x="68" y="5"/>
                    <a:pt x="154" y="0"/>
                  </a:cubicBezTo>
                  <a:lnTo>
                    <a:pt x="154" y="73"/>
                  </a:lnTo>
                  <a:cubicBezTo>
                    <a:pt x="108" y="78"/>
                    <a:pt x="73" y="117"/>
                    <a:pt x="73" y="164"/>
                  </a:cubicBezTo>
                  <a:cubicBezTo>
                    <a:pt x="73" y="189"/>
                    <a:pt x="82" y="211"/>
                    <a:pt x="98" y="227"/>
                  </a:cubicBezTo>
                  <a:lnTo>
                    <a:pt x="52" y="284"/>
                  </a:lnTo>
                  <a:close/>
                </a:path>
              </a:pathLst>
            </a:custGeom>
            <a:solidFill>
              <a:srgbClr val="69848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5" name="Freeform 236"/>
            <p:cNvSpPr>
              <a:spLocks/>
            </p:cNvSpPr>
            <p:nvPr/>
          </p:nvSpPr>
          <p:spPr bwMode="auto">
            <a:xfrm>
              <a:off x="610" y="2415"/>
              <a:ext cx="32" cy="43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8" y="24"/>
                </a:cxn>
                <a:cxn ang="0">
                  <a:pos x="13" y="184"/>
                </a:cxn>
                <a:cxn ang="0">
                  <a:pos x="0" y="112"/>
                </a:cxn>
                <a:cxn ang="0">
                  <a:pos x="65" y="24"/>
                </a:cxn>
                <a:cxn ang="0">
                  <a:pos x="65" y="16"/>
                </a:cxn>
                <a:cxn ang="0">
                  <a:pos x="137" y="0"/>
                </a:cxn>
              </a:cxnLst>
              <a:rect l="0" t="0" r="r" b="b"/>
              <a:pathLst>
                <a:path w="138" h="184">
                  <a:moveTo>
                    <a:pt x="137" y="0"/>
                  </a:moveTo>
                  <a:cubicBezTo>
                    <a:pt x="138" y="8"/>
                    <a:pt x="138" y="16"/>
                    <a:pt x="138" y="24"/>
                  </a:cubicBezTo>
                  <a:cubicBezTo>
                    <a:pt x="138" y="101"/>
                    <a:pt x="85" y="166"/>
                    <a:pt x="13" y="184"/>
                  </a:cubicBezTo>
                  <a:lnTo>
                    <a:pt x="0" y="112"/>
                  </a:lnTo>
                  <a:cubicBezTo>
                    <a:pt x="38" y="100"/>
                    <a:pt x="65" y="65"/>
                    <a:pt x="65" y="24"/>
                  </a:cubicBezTo>
                  <a:cubicBezTo>
                    <a:pt x="65" y="21"/>
                    <a:pt x="65" y="18"/>
                    <a:pt x="65" y="16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rgbClr val="53676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6" name="Freeform 237"/>
            <p:cNvSpPr>
              <a:spLocks/>
            </p:cNvSpPr>
            <p:nvPr/>
          </p:nvSpPr>
          <p:spPr bwMode="auto">
            <a:xfrm>
              <a:off x="582" y="2439"/>
              <a:ext cx="26" cy="20"/>
            </a:xfrm>
            <a:custGeom>
              <a:avLst/>
              <a:gdLst/>
              <a:ahLst/>
              <a:cxnLst>
                <a:cxn ang="0">
                  <a:pos x="113" y="87"/>
                </a:cxn>
                <a:cxn ang="0">
                  <a:pos x="96" y="88"/>
                </a:cxn>
                <a:cxn ang="0">
                  <a:pos x="0" y="57"/>
                </a:cxn>
                <a:cxn ang="0">
                  <a:pos x="46" y="0"/>
                </a:cxn>
                <a:cxn ang="0">
                  <a:pos x="96" y="15"/>
                </a:cxn>
                <a:cxn ang="0">
                  <a:pos x="101" y="15"/>
                </a:cxn>
                <a:cxn ang="0">
                  <a:pos x="113" y="87"/>
                </a:cxn>
              </a:cxnLst>
              <a:rect l="0" t="0" r="r" b="b"/>
              <a:pathLst>
                <a:path w="113" h="88">
                  <a:moveTo>
                    <a:pt x="113" y="87"/>
                  </a:moveTo>
                  <a:cubicBezTo>
                    <a:pt x="108" y="88"/>
                    <a:pt x="102" y="88"/>
                    <a:pt x="96" y="88"/>
                  </a:cubicBezTo>
                  <a:cubicBezTo>
                    <a:pt x="60" y="88"/>
                    <a:pt x="27" y="76"/>
                    <a:pt x="0" y="57"/>
                  </a:cubicBezTo>
                  <a:lnTo>
                    <a:pt x="46" y="0"/>
                  </a:lnTo>
                  <a:cubicBezTo>
                    <a:pt x="60" y="9"/>
                    <a:pt x="77" y="15"/>
                    <a:pt x="96" y="15"/>
                  </a:cubicBezTo>
                  <a:cubicBezTo>
                    <a:pt x="97" y="15"/>
                    <a:pt x="99" y="15"/>
                    <a:pt x="101" y="15"/>
                  </a:cubicBezTo>
                  <a:lnTo>
                    <a:pt x="113" y="87"/>
                  </a:lnTo>
                  <a:close/>
                </a:path>
              </a:pathLst>
            </a:custGeom>
            <a:solidFill>
              <a:srgbClr val="4D838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7" name="Freeform 238"/>
            <p:cNvSpPr>
              <a:spLocks/>
            </p:cNvSpPr>
            <p:nvPr/>
          </p:nvSpPr>
          <p:spPr bwMode="auto">
            <a:xfrm>
              <a:off x="606" y="2382"/>
              <a:ext cx="34" cy="32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76" y="134"/>
                </a:cxn>
                <a:cxn ang="0">
                  <a:pos x="148" y="119"/>
                </a:cxn>
                <a:cxn ang="0">
                  <a:pos x="0" y="0"/>
                </a:cxn>
                <a:cxn ang="0">
                  <a:pos x="0" y="73"/>
                </a:cxn>
              </a:cxnLst>
              <a:rect l="0" t="0" r="r" b="b"/>
              <a:pathLst>
                <a:path w="148" h="134">
                  <a:moveTo>
                    <a:pt x="0" y="73"/>
                  </a:moveTo>
                  <a:cubicBezTo>
                    <a:pt x="36" y="77"/>
                    <a:pt x="65" y="102"/>
                    <a:pt x="76" y="134"/>
                  </a:cubicBezTo>
                  <a:lnTo>
                    <a:pt x="148" y="119"/>
                  </a:lnTo>
                  <a:cubicBezTo>
                    <a:pt x="129" y="53"/>
                    <a:pt x="71" y="4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4FA09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8" name="Rectangle 239"/>
            <p:cNvSpPr>
              <a:spLocks noChangeArrowheads="1"/>
            </p:cNvSpPr>
            <p:nvPr/>
          </p:nvSpPr>
          <p:spPr bwMode="auto">
            <a:xfrm>
              <a:off x="357" y="2355"/>
              <a:ext cx="13" cy="104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9" name="Rectangle 240"/>
            <p:cNvSpPr>
              <a:spLocks noChangeArrowheads="1"/>
            </p:cNvSpPr>
            <p:nvPr/>
          </p:nvSpPr>
          <p:spPr bwMode="auto">
            <a:xfrm>
              <a:off x="382" y="2384"/>
              <a:ext cx="12" cy="75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0" name="Rectangle 241"/>
            <p:cNvSpPr>
              <a:spLocks noChangeArrowheads="1"/>
            </p:cNvSpPr>
            <p:nvPr/>
          </p:nvSpPr>
          <p:spPr bwMode="auto">
            <a:xfrm>
              <a:off x="407" y="2333"/>
              <a:ext cx="12" cy="126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1" name="Rectangle 242"/>
            <p:cNvSpPr>
              <a:spLocks noChangeArrowheads="1"/>
            </p:cNvSpPr>
            <p:nvPr/>
          </p:nvSpPr>
          <p:spPr bwMode="auto">
            <a:xfrm>
              <a:off x="431" y="2355"/>
              <a:ext cx="13" cy="104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2" name="Rectangle 243"/>
            <p:cNvSpPr>
              <a:spLocks noChangeArrowheads="1"/>
            </p:cNvSpPr>
            <p:nvPr/>
          </p:nvSpPr>
          <p:spPr bwMode="auto">
            <a:xfrm>
              <a:off x="456" y="2346"/>
              <a:ext cx="12" cy="113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3" name="Rectangle 244"/>
            <p:cNvSpPr>
              <a:spLocks noChangeArrowheads="1"/>
            </p:cNvSpPr>
            <p:nvPr/>
          </p:nvSpPr>
          <p:spPr bwMode="auto">
            <a:xfrm>
              <a:off x="481" y="2332"/>
              <a:ext cx="12" cy="127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4" name="Rectangle 245"/>
            <p:cNvSpPr>
              <a:spLocks noChangeArrowheads="1"/>
            </p:cNvSpPr>
            <p:nvPr/>
          </p:nvSpPr>
          <p:spPr bwMode="auto">
            <a:xfrm>
              <a:off x="505" y="2280"/>
              <a:ext cx="13" cy="179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5" name="Rectangle 246"/>
            <p:cNvSpPr>
              <a:spLocks noChangeArrowheads="1"/>
            </p:cNvSpPr>
            <p:nvPr/>
          </p:nvSpPr>
          <p:spPr bwMode="auto">
            <a:xfrm>
              <a:off x="530" y="2338"/>
              <a:ext cx="12" cy="121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Rectangle 247"/>
            <p:cNvSpPr>
              <a:spLocks noChangeArrowheads="1"/>
            </p:cNvSpPr>
            <p:nvPr/>
          </p:nvSpPr>
          <p:spPr bwMode="auto">
            <a:xfrm>
              <a:off x="357" y="2384"/>
              <a:ext cx="13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7" name="Rectangle 248"/>
            <p:cNvSpPr>
              <a:spLocks noChangeArrowheads="1"/>
            </p:cNvSpPr>
            <p:nvPr/>
          </p:nvSpPr>
          <p:spPr bwMode="auto">
            <a:xfrm>
              <a:off x="382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8" name="Rectangle 249"/>
            <p:cNvSpPr>
              <a:spLocks noChangeArrowheads="1"/>
            </p:cNvSpPr>
            <p:nvPr/>
          </p:nvSpPr>
          <p:spPr bwMode="auto">
            <a:xfrm>
              <a:off x="407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9" name="Rectangle 250"/>
            <p:cNvSpPr>
              <a:spLocks noChangeArrowheads="1"/>
            </p:cNvSpPr>
            <p:nvPr/>
          </p:nvSpPr>
          <p:spPr bwMode="auto">
            <a:xfrm>
              <a:off x="431" y="2384"/>
              <a:ext cx="13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0" name="Rectangle 251"/>
            <p:cNvSpPr>
              <a:spLocks noChangeArrowheads="1"/>
            </p:cNvSpPr>
            <p:nvPr/>
          </p:nvSpPr>
          <p:spPr bwMode="auto">
            <a:xfrm>
              <a:off x="456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1" name="Rectangle 252"/>
            <p:cNvSpPr>
              <a:spLocks noChangeArrowheads="1"/>
            </p:cNvSpPr>
            <p:nvPr/>
          </p:nvSpPr>
          <p:spPr bwMode="auto">
            <a:xfrm>
              <a:off x="481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2" name="Rectangle 253"/>
            <p:cNvSpPr>
              <a:spLocks noChangeArrowheads="1"/>
            </p:cNvSpPr>
            <p:nvPr/>
          </p:nvSpPr>
          <p:spPr bwMode="auto">
            <a:xfrm>
              <a:off x="505" y="2384"/>
              <a:ext cx="13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3" name="Rectangle 254"/>
            <p:cNvSpPr>
              <a:spLocks noChangeArrowheads="1"/>
            </p:cNvSpPr>
            <p:nvPr/>
          </p:nvSpPr>
          <p:spPr bwMode="auto">
            <a:xfrm>
              <a:off x="530" y="2384"/>
              <a:ext cx="12" cy="75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4" name="Freeform 255"/>
            <p:cNvSpPr>
              <a:spLocks/>
            </p:cNvSpPr>
            <p:nvPr/>
          </p:nvSpPr>
          <p:spPr bwMode="auto">
            <a:xfrm>
              <a:off x="97" y="2341"/>
              <a:ext cx="274" cy="331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1107" y="0"/>
                </a:cxn>
                <a:cxn ang="0">
                  <a:pos x="1187" y="80"/>
                </a:cxn>
                <a:cxn ang="0">
                  <a:pos x="1187" y="1341"/>
                </a:cxn>
                <a:cxn ang="0">
                  <a:pos x="1107" y="1421"/>
                </a:cxn>
                <a:cxn ang="0">
                  <a:pos x="80" y="1421"/>
                </a:cxn>
                <a:cxn ang="0">
                  <a:pos x="0" y="1341"/>
                </a:cxn>
                <a:cxn ang="0">
                  <a:pos x="0" y="80"/>
                </a:cxn>
                <a:cxn ang="0">
                  <a:pos x="80" y="0"/>
                </a:cxn>
              </a:cxnLst>
              <a:rect l="0" t="0" r="r" b="b"/>
              <a:pathLst>
                <a:path w="1187" h="1421">
                  <a:moveTo>
                    <a:pt x="80" y="0"/>
                  </a:moveTo>
                  <a:lnTo>
                    <a:pt x="1107" y="0"/>
                  </a:lnTo>
                  <a:cubicBezTo>
                    <a:pt x="1151" y="0"/>
                    <a:pt x="1187" y="36"/>
                    <a:pt x="1187" y="80"/>
                  </a:cubicBezTo>
                  <a:lnTo>
                    <a:pt x="1187" y="1341"/>
                  </a:lnTo>
                  <a:cubicBezTo>
                    <a:pt x="1187" y="1385"/>
                    <a:pt x="1151" y="1421"/>
                    <a:pt x="1107" y="1421"/>
                  </a:cubicBezTo>
                  <a:lnTo>
                    <a:pt x="80" y="1421"/>
                  </a:lnTo>
                  <a:cubicBezTo>
                    <a:pt x="36" y="1421"/>
                    <a:pt x="0" y="1385"/>
                    <a:pt x="0" y="1341"/>
                  </a:cubicBezTo>
                  <a:lnTo>
                    <a:pt x="0" y="80"/>
                  </a:lnTo>
                  <a:cubicBezTo>
                    <a:pt x="0" y="36"/>
                    <a:pt x="36" y="0"/>
                    <a:pt x="80" y="0"/>
                  </a:cubicBezTo>
                  <a:close/>
                </a:path>
              </a:pathLst>
            </a:custGeom>
            <a:solidFill>
              <a:srgbClr val="3039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5" name="Freeform 256"/>
            <p:cNvSpPr>
              <a:spLocks/>
            </p:cNvSpPr>
            <p:nvPr/>
          </p:nvSpPr>
          <p:spPr bwMode="auto">
            <a:xfrm>
              <a:off x="97" y="2353"/>
              <a:ext cx="274" cy="93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1107" y="0"/>
                </a:cxn>
                <a:cxn ang="0">
                  <a:pos x="1187" y="81"/>
                </a:cxn>
                <a:cxn ang="0">
                  <a:pos x="1187" y="399"/>
                </a:cxn>
                <a:cxn ang="0">
                  <a:pos x="0" y="399"/>
                </a:cxn>
                <a:cxn ang="0">
                  <a:pos x="0" y="81"/>
                </a:cxn>
                <a:cxn ang="0">
                  <a:pos x="80" y="0"/>
                </a:cxn>
              </a:cxnLst>
              <a:rect l="0" t="0" r="r" b="b"/>
              <a:pathLst>
                <a:path w="1187" h="399">
                  <a:moveTo>
                    <a:pt x="80" y="0"/>
                  </a:moveTo>
                  <a:lnTo>
                    <a:pt x="1107" y="0"/>
                  </a:lnTo>
                  <a:cubicBezTo>
                    <a:pt x="1151" y="0"/>
                    <a:pt x="1187" y="36"/>
                    <a:pt x="1187" y="81"/>
                  </a:cubicBezTo>
                  <a:lnTo>
                    <a:pt x="1187" y="399"/>
                  </a:lnTo>
                  <a:lnTo>
                    <a:pt x="0" y="399"/>
                  </a:lnTo>
                  <a:lnTo>
                    <a:pt x="0" y="81"/>
                  </a:lnTo>
                  <a:cubicBezTo>
                    <a:pt x="0" y="36"/>
                    <a:pt x="36" y="0"/>
                    <a:pt x="80" y="0"/>
                  </a:cubicBezTo>
                  <a:close/>
                </a:path>
              </a:pathLst>
            </a:custGeom>
            <a:solidFill>
              <a:srgbClr val="7681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6" name="Rectangle 257"/>
            <p:cNvSpPr>
              <a:spLocks noChangeArrowheads="1"/>
            </p:cNvSpPr>
            <p:nvPr/>
          </p:nvSpPr>
          <p:spPr bwMode="auto">
            <a:xfrm>
              <a:off x="122" y="2373"/>
              <a:ext cx="221" cy="58"/>
            </a:xfrm>
            <a:prstGeom prst="rect">
              <a:avLst/>
            </a:prstGeom>
            <a:solidFill>
              <a:srgbClr val="00ADB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7" name="Rectangle 258"/>
            <p:cNvSpPr>
              <a:spLocks noChangeArrowheads="1"/>
            </p:cNvSpPr>
            <p:nvPr/>
          </p:nvSpPr>
          <p:spPr bwMode="auto">
            <a:xfrm>
              <a:off x="132" y="2381"/>
              <a:ext cx="211" cy="50"/>
            </a:xfrm>
            <a:prstGeom prst="rect">
              <a:avLst/>
            </a:prstGeom>
            <a:solidFill>
              <a:srgbClr val="35EC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8" name="Freeform 259"/>
            <p:cNvSpPr>
              <a:spLocks/>
            </p:cNvSpPr>
            <p:nvPr/>
          </p:nvSpPr>
          <p:spPr bwMode="auto">
            <a:xfrm>
              <a:off x="120" y="2467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9"/>
                </a:cxn>
                <a:cxn ang="0">
                  <a:pos x="214" y="153"/>
                </a:cxn>
                <a:cxn ang="0">
                  <a:pos x="205" y="162"/>
                </a:cxn>
                <a:cxn ang="0">
                  <a:pos x="205" y="162"/>
                </a:cxn>
                <a:cxn ang="0">
                  <a:pos x="9" y="162"/>
                </a:cxn>
                <a:cxn ang="0">
                  <a:pos x="0" y="153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</a:cxnLst>
              <a:rect l="0" t="0" r="r" b="b"/>
              <a:pathLst>
                <a:path w="214" h="162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9"/>
                  </a:lnTo>
                  <a:lnTo>
                    <a:pt x="214" y="153"/>
                  </a:lnTo>
                  <a:cubicBezTo>
                    <a:pt x="214" y="158"/>
                    <a:pt x="210" y="162"/>
                    <a:pt x="205" y="162"/>
                  </a:cubicBezTo>
                  <a:lnTo>
                    <a:pt x="205" y="162"/>
                  </a:lnTo>
                  <a:lnTo>
                    <a:pt x="9" y="162"/>
                  </a:lnTo>
                  <a:cubicBezTo>
                    <a:pt x="4" y="162"/>
                    <a:pt x="0" y="158"/>
                    <a:pt x="0" y="153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00ADB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9" name="Rectangle 260"/>
            <p:cNvSpPr>
              <a:spLocks noChangeArrowheads="1"/>
            </p:cNvSpPr>
            <p:nvPr/>
          </p:nvSpPr>
          <p:spPr bwMode="auto">
            <a:xfrm>
              <a:off x="122" y="2516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0" name="Freeform 261"/>
            <p:cNvSpPr>
              <a:spLocks noEditPoints="1"/>
            </p:cNvSpPr>
            <p:nvPr/>
          </p:nvSpPr>
          <p:spPr bwMode="auto">
            <a:xfrm>
              <a:off x="120" y="2514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10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5"/>
                    <a:pt x="214" y="10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10"/>
                  </a:lnTo>
                  <a:cubicBezTo>
                    <a:pt x="0" y="5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1" name="Rectangle 262"/>
            <p:cNvSpPr>
              <a:spLocks noChangeArrowheads="1"/>
            </p:cNvSpPr>
            <p:nvPr/>
          </p:nvSpPr>
          <p:spPr bwMode="auto">
            <a:xfrm>
              <a:off x="122" y="2563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2" name="Freeform 263"/>
            <p:cNvSpPr>
              <a:spLocks noEditPoints="1"/>
            </p:cNvSpPr>
            <p:nvPr/>
          </p:nvSpPr>
          <p:spPr bwMode="auto">
            <a:xfrm>
              <a:off x="120" y="2561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3" name="Rectangle 264"/>
            <p:cNvSpPr>
              <a:spLocks noChangeArrowheads="1"/>
            </p:cNvSpPr>
            <p:nvPr/>
          </p:nvSpPr>
          <p:spPr bwMode="auto">
            <a:xfrm>
              <a:off x="122" y="2610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4" name="Freeform 265"/>
            <p:cNvSpPr>
              <a:spLocks noEditPoints="1"/>
            </p:cNvSpPr>
            <p:nvPr/>
          </p:nvSpPr>
          <p:spPr bwMode="auto">
            <a:xfrm>
              <a:off x="120" y="2608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8"/>
                </a:cxn>
                <a:cxn ang="0">
                  <a:pos x="18" y="18"/>
                </a:cxn>
                <a:cxn ang="0">
                  <a:pos x="18" y="144"/>
                </a:cxn>
                <a:cxn ang="0">
                  <a:pos x="196" y="144"/>
                </a:cxn>
                <a:cxn ang="0">
                  <a:pos x="196" y="18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8"/>
                  </a:moveTo>
                  <a:lnTo>
                    <a:pt x="18" y="18"/>
                  </a:lnTo>
                  <a:lnTo>
                    <a:pt x="18" y="144"/>
                  </a:lnTo>
                  <a:lnTo>
                    <a:pt x="196" y="144"/>
                  </a:lnTo>
                  <a:lnTo>
                    <a:pt x="196" y="18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5" name="Freeform 266"/>
            <p:cNvSpPr>
              <a:spLocks/>
            </p:cNvSpPr>
            <p:nvPr/>
          </p:nvSpPr>
          <p:spPr bwMode="auto">
            <a:xfrm>
              <a:off x="179" y="2467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9"/>
                </a:cxn>
                <a:cxn ang="0">
                  <a:pos x="214" y="153"/>
                </a:cxn>
                <a:cxn ang="0">
                  <a:pos x="205" y="162"/>
                </a:cxn>
                <a:cxn ang="0">
                  <a:pos x="205" y="162"/>
                </a:cxn>
                <a:cxn ang="0">
                  <a:pos x="9" y="162"/>
                </a:cxn>
                <a:cxn ang="0">
                  <a:pos x="0" y="153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</a:cxnLst>
              <a:rect l="0" t="0" r="r" b="b"/>
              <a:pathLst>
                <a:path w="214" h="162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9"/>
                  </a:lnTo>
                  <a:lnTo>
                    <a:pt x="214" y="153"/>
                  </a:lnTo>
                  <a:cubicBezTo>
                    <a:pt x="214" y="158"/>
                    <a:pt x="210" y="162"/>
                    <a:pt x="205" y="162"/>
                  </a:cubicBezTo>
                  <a:lnTo>
                    <a:pt x="205" y="162"/>
                  </a:lnTo>
                  <a:lnTo>
                    <a:pt x="9" y="162"/>
                  </a:lnTo>
                  <a:cubicBezTo>
                    <a:pt x="4" y="162"/>
                    <a:pt x="0" y="158"/>
                    <a:pt x="0" y="153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00ADB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6" name="Rectangle 267"/>
            <p:cNvSpPr>
              <a:spLocks noChangeArrowheads="1"/>
            </p:cNvSpPr>
            <p:nvPr/>
          </p:nvSpPr>
          <p:spPr bwMode="auto">
            <a:xfrm>
              <a:off x="181" y="2516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7" name="Freeform 268"/>
            <p:cNvSpPr>
              <a:spLocks noEditPoints="1"/>
            </p:cNvSpPr>
            <p:nvPr/>
          </p:nvSpPr>
          <p:spPr bwMode="auto">
            <a:xfrm>
              <a:off x="179" y="2514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10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5"/>
                    <a:pt x="214" y="10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10"/>
                  </a:lnTo>
                  <a:cubicBezTo>
                    <a:pt x="0" y="5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8" name="Rectangle 269"/>
            <p:cNvSpPr>
              <a:spLocks noChangeArrowheads="1"/>
            </p:cNvSpPr>
            <p:nvPr/>
          </p:nvSpPr>
          <p:spPr bwMode="auto">
            <a:xfrm>
              <a:off x="181" y="2563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9" name="Freeform 270"/>
            <p:cNvSpPr>
              <a:spLocks noEditPoints="1"/>
            </p:cNvSpPr>
            <p:nvPr/>
          </p:nvSpPr>
          <p:spPr bwMode="auto">
            <a:xfrm>
              <a:off x="179" y="2561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0" name="Rectangle 271"/>
            <p:cNvSpPr>
              <a:spLocks noChangeArrowheads="1"/>
            </p:cNvSpPr>
            <p:nvPr/>
          </p:nvSpPr>
          <p:spPr bwMode="auto">
            <a:xfrm>
              <a:off x="181" y="2610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1" name="Freeform 272"/>
            <p:cNvSpPr>
              <a:spLocks noEditPoints="1"/>
            </p:cNvSpPr>
            <p:nvPr/>
          </p:nvSpPr>
          <p:spPr bwMode="auto">
            <a:xfrm>
              <a:off x="179" y="2608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8"/>
                </a:cxn>
                <a:cxn ang="0">
                  <a:pos x="18" y="18"/>
                </a:cxn>
                <a:cxn ang="0">
                  <a:pos x="18" y="144"/>
                </a:cxn>
                <a:cxn ang="0">
                  <a:pos x="196" y="144"/>
                </a:cxn>
                <a:cxn ang="0">
                  <a:pos x="196" y="18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8"/>
                  </a:moveTo>
                  <a:lnTo>
                    <a:pt x="18" y="18"/>
                  </a:lnTo>
                  <a:lnTo>
                    <a:pt x="18" y="144"/>
                  </a:lnTo>
                  <a:lnTo>
                    <a:pt x="196" y="144"/>
                  </a:lnTo>
                  <a:lnTo>
                    <a:pt x="196" y="18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2" name="Rectangle 273"/>
            <p:cNvSpPr>
              <a:spLocks noChangeArrowheads="1"/>
            </p:cNvSpPr>
            <p:nvPr/>
          </p:nvSpPr>
          <p:spPr bwMode="auto">
            <a:xfrm>
              <a:off x="239" y="2469"/>
              <a:ext cx="46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3" name="Freeform 274"/>
            <p:cNvSpPr>
              <a:spLocks noEditPoints="1"/>
            </p:cNvSpPr>
            <p:nvPr/>
          </p:nvSpPr>
          <p:spPr bwMode="auto">
            <a:xfrm>
              <a:off x="237" y="2467"/>
              <a:ext cx="50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206" y="0"/>
                </a:cxn>
                <a:cxn ang="0">
                  <a:pos x="215" y="9"/>
                </a:cxn>
                <a:cxn ang="0">
                  <a:pos x="215" y="9"/>
                </a:cxn>
                <a:cxn ang="0">
                  <a:pos x="215" y="153"/>
                </a:cxn>
                <a:cxn ang="0">
                  <a:pos x="206" y="162"/>
                </a:cxn>
                <a:cxn ang="0">
                  <a:pos x="205" y="162"/>
                </a:cxn>
                <a:cxn ang="0">
                  <a:pos x="9" y="162"/>
                </a:cxn>
                <a:cxn ang="0">
                  <a:pos x="0" y="153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7" y="18"/>
                </a:cxn>
                <a:cxn ang="0">
                  <a:pos x="18" y="18"/>
                </a:cxn>
                <a:cxn ang="0">
                  <a:pos x="18" y="144"/>
                </a:cxn>
                <a:cxn ang="0">
                  <a:pos x="197" y="144"/>
                </a:cxn>
                <a:cxn ang="0">
                  <a:pos x="197" y="18"/>
                </a:cxn>
              </a:cxnLst>
              <a:rect l="0" t="0" r="r" b="b"/>
              <a:pathLst>
                <a:path w="215" h="162">
                  <a:moveTo>
                    <a:pt x="9" y="0"/>
                  </a:moveTo>
                  <a:lnTo>
                    <a:pt x="10" y="0"/>
                  </a:lnTo>
                  <a:lnTo>
                    <a:pt x="206" y="0"/>
                  </a:lnTo>
                  <a:cubicBezTo>
                    <a:pt x="211" y="0"/>
                    <a:pt x="215" y="4"/>
                    <a:pt x="215" y="9"/>
                  </a:cubicBezTo>
                  <a:lnTo>
                    <a:pt x="215" y="9"/>
                  </a:lnTo>
                  <a:lnTo>
                    <a:pt x="215" y="153"/>
                  </a:lnTo>
                  <a:cubicBezTo>
                    <a:pt x="215" y="158"/>
                    <a:pt x="211" y="162"/>
                    <a:pt x="206" y="162"/>
                  </a:cubicBezTo>
                  <a:lnTo>
                    <a:pt x="205" y="162"/>
                  </a:lnTo>
                  <a:lnTo>
                    <a:pt x="9" y="162"/>
                  </a:lnTo>
                  <a:cubicBezTo>
                    <a:pt x="4" y="162"/>
                    <a:pt x="0" y="158"/>
                    <a:pt x="0" y="153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7" y="18"/>
                  </a:moveTo>
                  <a:lnTo>
                    <a:pt x="18" y="18"/>
                  </a:lnTo>
                  <a:lnTo>
                    <a:pt x="18" y="144"/>
                  </a:lnTo>
                  <a:lnTo>
                    <a:pt x="197" y="144"/>
                  </a:lnTo>
                  <a:lnTo>
                    <a:pt x="197" y="18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4" name="Rectangle 275"/>
            <p:cNvSpPr>
              <a:spLocks noChangeArrowheads="1"/>
            </p:cNvSpPr>
            <p:nvPr/>
          </p:nvSpPr>
          <p:spPr bwMode="auto">
            <a:xfrm>
              <a:off x="239" y="2516"/>
              <a:ext cx="46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5" name="Freeform 276"/>
            <p:cNvSpPr>
              <a:spLocks noEditPoints="1"/>
            </p:cNvSpPr>
            <p:nvPr/>
          </p:nvSpPr>
          <p:spPr bwMode="auto">
            <a:xfrm>
              <a:off x="237" y="2514"/>
              <a:ext cx="50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206" y="0"/>
                </a:cxn>
                <a:cxn ang="0">
                  <a:pos x="215" y="10"/>
                </a:cxn>
                <a:cxn ang="0">
                  <a:pos x="215" y="10"/>
                </a:cxn>
                <a:cxn ang="0">
                  <a:pos x="215" y="154"/>
                </a:cxn>
                <a:cxn ang="0">
                  <a:pos x="206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197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7" y="145"/>
                </a:cxn>
                <a:cxn ang="0">
                  <a:pos x="197" y="19"/>
                </a:cxn>
              </a:cxnLst>
              <a:rect l="0" t="0" r="r" b="b"/>
              <a:pathLst>
                <a:path w="215" h="163">
                  <a:moveTo>
                    <a:pt x="9" y="0"/>
                  </a:moveTo>
                  <a:lnTo>
                    <a:pt x="10" y="0"/>
                  </a:lnTo>
                  <a:lnTo>
                    <a:pt x="206" y="0"/>
                  </a:lnTo>
                  <a:cubicBezTo>
                    <a:pt x="211" y="0"/>
                    <a:pt x="215" y="5"/>
                    <a:pt x="215" y="10"/>
                  </a:cubicBezTo>
                  <a:lnTo>
                    <a:pt x="215" y="10"/>
                  </a:lnTo>
                  <a:lnTo>
                    <a:pt x="215" y="154"/>
                  </a:lnTo>
                  <a:cubicBezTo>
                    <a:pt x="215" y="159"/>
                    <a:pt x="211" y="163"/>
                    <a:pt x="206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10"/>
                  </a:lnTo>
                  <a:cubicBezTo>
                    <a:pt x="0" y="5"/>
                    <a:pt x="4" y="0"/>
                    <a:pt x="9" y="0"/>
                  </a:cubicBezTo>
                  <a:close/>
                  <a:moveTo>
                    <a:pt x="197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7" y="145"/>
                  </a:lnTo>
                  <a:lnTo>
                    <a:pt x="197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6" name="Rectangle 277"/>
            <p:cNvSpPr>
              <a:spLocks noChangeArrowheads="1"/>
            </p:cNvSpPr>
            <p:nvPr/>
          </p:nvSpPr>
          <p:spPr bwMode="auto">
            <a:xfrm>
              <a:off x="239" y="2563"/>
              <a:ext cx="46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7" name="Freeform 278"/>
            <p:cNvSpPr>
              <a:spLocks noEditPoints="1"/>
            </p:cNvSpPr>
            <p:nvPr/>
          </p:nvSpPr>
          <p:spPr bwMode="auto">
            <a:xfrm>
              <a:off x="237" y="2561"/>
              <a:ext cx="50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206" y="0"/>
                </a:cxn>
                <a:cxn ang="0">
                  <a:pos x="215" y="9"/>
                </a:cxn>
                <a:cxn ang="0">
                  <a:pos x="215" y="10"/>
                </a:cxn>
                <a:cxn ang="0">
                  <a:pos x="215" y="154"/>
                </a:cxn>
                <a:cxn ang="0">
                  <a:pos x="206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7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7" y="145"/>
                </a:cxn>
                <a:cxn ang="0">
                  <a:pos x="197" y="19"/>
                </a:cxn>
              </a:cxnLst>
              <a:rect l="0" t="0" r="r" b="b"/>
              <a:pathLst>
                <a:path w="215" h="163">
                  <a:moveTo>
                    <a:pt x="9" y="0"/>
                  </a:moveTo>
                  <a:lnTo>
                    <a:pt x="10" y="0"/>
                  </a:lnTo>
                  <a:lnTo>
                    <a:pt x="206" y="0"/>
                  </a:lnTo>
                  <a:cubicBezTo>
                    <a:pt x="211" y="0"/>
                    <a:pt x="215" y="4"/>
                    <a:pt x="215" y="9"/>
                  </a:cubicBezTo>
                  <a:lnTo>
                    <a:pt x="215" y="10"/>
                  </a:lnTo>
                  <a:lnTo>
                    <a:pt x="215" y="154"/>
                  </a:lnTo>
                  <a:cubicBezTo>
                    <a:pt x="215" y="159"/>
                    <a:pt x="211" y="163"/>
                    <a:pt x="206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7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7" y="145"/>
                  </a:lnTo>
                  <a:lnTo>
                    <a:pt x="197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8" name="Rectangle 279"/>
            <p:cNvSpPr>
              <a:spLocks noChangeArrowheads="1"/>
            </p:cNvSpPr>
            <p:nvPr/>
          </p:nvSpPr>
          <p:spPr bwMode="auto">
            <a:xfrm>
              <a:off x="298" y="2469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9" name="Freeform 280"/>
            <p:cNvSpPr>
              <a:spLocks noEditPoints="1"/>
            </p:cNvSpPr>
            <p:nvPr/>
          </p:nvSpPr>
          <p:spPr bwMode="auto">
            <a:xfrm>
              <a:off x="296" y="2467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9"/>
                </a:cxn>
                <a:cxn ang="0">
                  <a:pos x="214" y="153"/>
                </a:cxn>
                <a:cxn ang="0">
                  <a:pos x="205" y="162"/>
                </a:cxn>
                <a:cxn ang="0">
                  <a:pos x="205" y="162"/>
                </a:cxn>
                <a:cxn ang="0">
                  <a:pos x="9" y="162"/>
                </a:cxn>
                <a:cxn ang="0">
                  <a:pos x="0" y="153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8"/>
                </a:cxn>
                <a:cxn ang="0">
                  <a:pos x="18" y="18"/>
                </a:cxn>
                <a:cxn ang="0">
                  <a:pos x="18" y="144"/>
                </a:cxn>
                <a:cxn ang="0">
                  <a:pos x="196" y="144"/>
                </a:cxn>
                <a:cxn ang="0">
                  <a:pos x="196" y="18"/>
                </a:cxn>
              </a:cxnLst>
              <a:rect l="0" t="0" r="r" b="b"/>
              <a:pathLst>
                <a:path w="214" h="162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9"/>
                  </a:lnTo>
                  <a:lnTo>
                    <a:pt x="214" y="153"/>
                  </a:lnTo>
                  <a:cubicBezTo>
                    <a:pt x="214" y="158"/>
                    <a:pt x="210" y="162"/>
                    <a:pt x="205" y="162"/>
                  </a:cubicBezTo>
                  <a:lnTo>
                    <a:pt x="205" y="162"/>
                  </a:lnTo>
                  <a:lnTo>
                    <a:pt x="9" y="162"/>
                  </a:lnTo>
                  <a:cubicBezTo>
                    <a:pt x="4" y="162"/>
                    <a:pt x="0" y="158"/>
                    <a:pt x="0" y="153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8"/>
                  </a:moveTo>
                  <a:lnTo>
                    <a:pt x="18" y="18"/>
                  </a:lnTo>
                  <a:lnTo>
                    <a:pt x="18" y="144"/>
                  </a:lnTo>
                  <a:lnTo>
                    <a:pt x="196" y="144"/>
                  </a:lnTo>
                  <a:lnTo>
                    <a:pt x="196" y="18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0" name="Rectangle 281"/>
            <p:cNvSpPr>
              <a:spLocks noChangeArrowheads="1"/>
            </p:cNvSpPr>
            <p:nvPr/>
          </p:nvSpPr>
          <p:spPr bwMode="auto">
            <a:xfrm>
              <a:off x="298" y="2516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1" name="Freeform 282"/>
            <p:cNvSpPr>
              <a:spLocks noEditPoints="1"/>
            </p:cNvSpPr>
            <p:nvPr/>
          </p:nvSpPr>
          <p:spPr bwMode="auto">
            <a:xfrm>
              <a:off x="296" y="2514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10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5"/>
                    <a:pt x="214" y="10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10"/>
                  </a:lnTo>
                  <a:cubicBezTo>
                    <a:pt x="0" y="5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2" name="Rectangle 283"/>
            <p:cNvSpPr>
              <a:spLocks noChangeArrowheads="1"/>
            </p:cNvSpPr>
            <p:nvPr/>
          </p:nvSpPr>
          <p:spPr bwMode="auto">
            <a:xfrm>
              <a:off x="298" y="2563"/>
              <a:ext cx="45" cy="34"/>
            </a:xfrm>
            <a:prstGeom prst="rect">
              <a:avLst/>
            </a:prstGeom>
            <a:solidFill>
              <a:srgbClr val="A9C5F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3" name="Freeform 284"/>
            <p:cNvSpPr>
              <a:spLocks noEditPoints="1"/>
            </p:cNvSpPr>
            <p:nvPr/>
          </p:nvSpPr>
          <p:spPr bwMode="auto">
            <a:xfrm>
              <a:off x="296" y="2561"/>
              <a:ext cx="49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205" y="0"/>
                </a:cxn>
                <a:cxn ang="0">
                  <a:pos x="214" y="9"/>
                </a:cxn>
                <a:cxn ang="0">
                  <a:pos x="214" y="10"/>
                </a:cxn>
                <a:cxn ang="0">
                  <a:pos x="214" y="154"/>
                </a:cxn>
                <a:cxn ang="0">
                  <a:pos x="205" y="163"/>
                </a:cxn>
                <a:cxn ang="0">
                  <a:pos x="205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196" y="19"/>
                </a:cxn>
                <a:cxn ang="0">
                  <a:pos x="18" y="19"/>
                </a:cxn>
                <a:cxn ang="0">
                  <a:pos x="18" y="145"/>
                </a:cxn>
                <a:cxn ang="0">
                  <a:pos x="196" y="145"/>
                </a:cxn>
                <a:cxn ang="0">
                  <a:pos x="196" y="19"/>
                </a:cxn>
              </a:cxnLst>
              <a:rect l="0" t="0" r="r" b="b"/>
              <a:pathLst>
                <a:path w="214" h="163">
                  <a:moveTo>
                    <a:pt x="9" y="0"/>
                  </a:moveTo>
                  <a:lnTo>
                    <a:pt x="9" y="0"/>
                  </a:lnTo>
                  <a:lnTo>
                    <a:pt x="205" y="0"/>
                  </a:lnTo>
                  <a:cubicBezTo>
                    <a:pt x="210" y="0"/>
                    <a:pt x="214" y="4"/>
                    <a:pt x="214" y="9"/>
                  </a:cubicBezTo>
                  <a:lnTo>
                    <a:pt x="214" y="10"/>
                  </a:lnTo>
                  <a:lnTo>
                    <a:pt x="214" y="154"/>
                  </a:lnTo>
                  <a:cubicBezTo>
                    <a:pt x="214" y="159"/>
                    <a:pt x="210" y="163"/>
                    <a:pt x="205" y="163"/>
                  </a:cubicBezTo>
                  <a:lnTo>
                    <a:pt x="205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  <a:moveTo>
                    <a:pt x="196" y="19"/>
                  </a:moveTo>
                  <a:lnTo>
                    <a:pt x="18" y="19"/>
                  </a:lnTo>
                  <a:lnTo>
                    <a:pt x="18" y="145"/>
                  </a:lnTo>
                  <a:lnTo>
                    <a:pt x="196" y="145"/>
                  </a:lnTo>
                  <a:lnTo>
                    <a:pt x="196" y="19"/>
                  </a:lnTo>
                  <a:close/>
                </a:path>
              </a:pathLst>
            </a:custGeom>
            <a:solidFill>
              <a:srgbClr val="A9C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4" name="Freeform 285"/>
            <p:cNvSpPr>
              <a:spLocks/>
            </p:cNvSpPr>
            <p:nvPr/>
          </p:nvSpPr>
          <p:spPr bwMode="auto">
            <a:xfrm>
              <a:off x="237" y="2608"/>
              <a:ext cx="108" cy="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460" y="0"/>
                </a:cxn>
                <a:cxn ang="0">
                  <a:pos x="469" y="9"/>
                </a:cxn>
                <a:cxn ang="0">
                  <a:pos x="469" y="10"/>
                </a:cxn>
                <a:cxn ang="0">
                  <a:pos x="469" y="154"/>
                </a:cxn>
                <a:cxn ang="0">
                  <a:pos x="460" y="163"/>
                </a:cxn>
                <a:cxn ang="0">
                  <a:pos x="460" y="163"/>
                </a:cxn>
                <a:cxn ang="0">
                  <a:pos x="9" y="163"/>
                </a:cxn>
                <a:cxn ang="0">
                  <a:pos x="0" y="154"/>
                </a:cxn>
                <a:cxn ang="0">
                  <a:pos x="0" y="153"/>
                </a:cxn>
                <a:cxn ang="0">
                  <a:pos x="0" y="9"/>
                </a:cxn>
                <a:cxn ang="0">
                  <a:pos x="9" y="0"/>
                </a:cxn>
              </a:cxnLst>
              <a:rect l="0" t="0" r="r" b="b"/>
              <a:pathLst>
                <a:path w="469" h="163">
                  <a:moveTo>
                    <a:pt x="9" y="0"/>
                  </a:moveTo>
                  <a:lnTo>
                    <a:pt x="10" y="0"/>
                  </a:lnTo>
                  <a:lnTo>
                    <a:pt x="460" y="0"/>
                  </a:lnTo>
                  <a:cubicBezTo>
                    <a:pt x="465" y="0"/>
                    <a:pt x="469" y="4"/>
                    <a:pt x="469" y="9"/>
                  </a:cubicBezTo>
                  <a:lnTo>
                    <a:pt x="469" y="10"/>
                  </a:lnTo>
                  <a:lnTo>
                    <a:pt x="469" y="154"/>
                  </a:lnTo>
                  <a:cubicBezTo>
                    <a:pt x="469" y="159"/>
                    <a:pt x="465" y="163"/>
                    <a:pt x="460" y="163"/>
                  </a:cubicBezTo>
                  <a:lnTo>
                    <a:pt x="460" y="163"/>
                  </a:lnTo>
                  <a:lnTo>
                    <a:pt x="9" y="163"/>
                  </a:lnTo>
                  <a:cubicBezTo>
                    <a:pt x="4" y="163"/>
                    <a:pt x="0" y="159"/>
                    <a:pt x="0" y="154"/>
                  </a:cubicBezTo>
                  <a:lnTo>
                    <a:pt x="0" y="153"/>
                  </a:ln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EF753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5" name="Rectangle 286"/>
            <p:cNvSpPr>
              <a:spLocks noChangeArrowheads="1"/>
            </p:cNvSpPr>
            <p:nvPr/>
          </p:nvSpPr>
          <p:spPr bwMode="auto">
            <a:xfrm>
              <a:off x="616" y="2555"/>
              <a:ext cx="279" cy="88"/>
            </a:xfrm>
            <a:prstGeom prst="rect">
              <a:avLst/>
            </a:prstGeom>
            <a:solidFill>
              <a:srgbClr val="F4AB4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6" name="Rectangle 287"/>
            <p:cNvSpPr>
              <a:spLocks noChangeArrowheads="1"/>
            </p:cNvSpPr>
            <p:nvPr/>
          </p:nvSpPr>
          <p:spPr bwMode="auto">
            <a:xfrm>
              <a:off x="837" y="2643"/>
              <a:ext cx="36" cy="29"/>
            </a:xfrm>
            <a:prstGeom prst="rect">
              <a:avLst/>
            </a:prstGeom>
            <a:solidFill>
              <a:srgbClr val="000A9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7" name="Rectangle 288"/>
            <p:cNvSpPr>
              <a:spLocks noChangeArrowheads="1"/>
            </p:cNvSpPr>
            <p:nvPr/>
          </p:nvSpPr>
          <p:spPr bwMode="auto">
            <a:xfrm>
              <a:off x="638" y="2643"/>
              <a:ext cx="36" cy="29"/>
            </a:xfrm>
            <a:prstGeom prst="rect">
              <a:avLst/>
            </a:prstGeom>
            <a:solidFill>
              <a:srgbClr val="2184A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8" name="Rectangle 289"/>
            <p:cNvSpPr>
              <a:spLocks noChangeArrowheads="1"/>
            </p:cNvSpPr>
            <p:nvPr/>
          </p:nvSpPr>
          <p:spPr bwMode="auto">
            <a:xfrm>
              <a:off x="702" y="2531"/>
              <a:ext cx="107" cy="24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9" name="Rectangle 290"/>
            <p:cNvSpPr>
              <a:spLocks noChangeArrowheads="1"/>
            </p:cNvSpPr>
            <p:nvPr/>
          </p:nvSpPr>
          <p:spPr bwMode="auto">
            <a:xfrm>
              <a:off x="727" y="2492"/>
              <a:ext cx="58" cy="39"/>
            </a:xfrm>
            <a:prstGeom prst="rect">
              <a:avLst/>
            </a:prstGeom>
            <a:solidFill>
              <a:srgbClr val="2184A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0" name="Freeform 291"/>
            <p:cNvSpPr>
              <a:spLocks/>
            </p:cNvSpPr>
            <p:nvPr/>
          </p:nvSpPr>
          <p:spPr bwMode="auto">
            <a:xfrm>
              <a:off x="707" y="2164"/>
              <a:ext cx="97" cy="271"/>
            </a:xfrm>
            <a:custGeom>
              <a:avLst/>
              <a:gdLst/>
              <a:ahLst/>
              <a:cxnLst>
                <a:cxn ang="0">
                  <a:pos x="419" y="0"/>
                </a:cxn>
                <a:cxn ang="0">
                  <a:pos x="419" y="952"/>
                </a:cxn>
                <a:cxn ang="0">
                  <a:pos x="357" y="1100"/>
                </a:cxn>
                <a:cxn ang="0">
                  <a:pos x="357" y="1100"/>
                </a:cxn>
                <a:cxn ang="0">
                  <a:pos x="209" y="1162"/>
                </a:cxn>
                <a:cxn ang="0">
                  <a:pos x="209" y="1162"/>
                </a:cxn>
                <a:cxn ang="0">
                  <a:pos x="61" y="1100"/>
                </a:cxn>
                <a:cxn ang="0">
                  <a:pos x="61" y="1100"/>
                </a:cxn>
                <a:cxn ang="0">
                  <a:pos x="0" y="952"/>
                </a:cxn>
                <a:cxn ang="0">
                  <a:pos x="0" y="0"/>
                </a:cxn>
                <a:cxn ang="0">
                  <a:pos x="86" y="0"/>
                </a:cxn>
                <a:cxn ang="0">
                  <a:pos x="86" y="952"/>
                </a:cxn>
                <a:cxn ang="0">
                  <a:pos x="122" y="1039"/>
                </a:cxn>
                <a:cxn ang="0">
                  <a:pos x="122" y="1039"/>
                </a:cxn>
                <a:cxn ang="0">
                  <a:pos x="209" y="1075"/>
                </a:cxn>
                <a:cxn ang="0">
                  <a:pos x="209" y="1075"/>
                </a:cxn>
                <a:cxn ang="0">
                  <a:pos x="296" y="1039"/>
                </a:cxn>
                <a:cxn ang="0">
                  <a:pos x="296" y="1039"/>
                </a:cxn>
                <a:cxn ang="0">
                  <a:pos x="333" y="952"/>
                </a:cxn>
                <a:cxn ang="0">
                  <a:pos x="333" y="0"/>
                </a:cxn>
                <a:cxn ang="0">
                  <a:pos x="419" y="0"/>
                </a:cxn>
              </a:cxnLst>
              <a:rect l="0" t="0" r="r" b="b"/>
              <a:pathLst>
                <a:path w="419" h="1162">
                  <a:moveTo>
                    <a:pt x="419" y="0"/>
                  </a:moveTo>
                  <a:lnTo>
                    <a:pt x="419" y="952"/>
                  </a:lnTo>
                  <a:cubicBezTo>
                    <a:pt x="419" y="1009"/>
                    <a:pt x="395" y="1062"/>
                    <a:pt x="357" y="1100"/>
                  </a:cubicBezTo>
                  <a:lnTo>
                    <a:pt x="357" y="1100"/>
                  </a:lnTo>
                  <a:cubicBezTo>
                    <a:pt x="319" y="1138"/>
                    <a:pt x="267" y="1162"/>
                    <a:pt x="209" y="1162"/>
                  </a:cubicBezTo>
                  <a:lnTo>
                    <a:pt x="209" y="1162"/>
                  </a:lnTo>
                  <a:cubicBezTo>
                    <a:pt x="152" y="1162"/>
                    <a:pt x="99" y="1138"/>
                    <a:pt x="61" y="1100"/>
                  </a:cubicBezTo>
                  <a:lnTo>
                    <a:pt x="61" y="1100"/>
                  </a:lnTo>
                  <a:cubicBezTo>
                    <a:pt x="23" y="1062"/>
                    <a:pt x="0" y="1009"/>
                    <a:pt x="0" y="952"/>
                  </a:cubicBezTo>
                  <a:lnTo>
                    <a:pt x="0" y="0"/>
                  </a:lnTo>
                  <a:lnTo>
                    <a:pt x="86" y="0"/>
                  </a:lnTo>
                  <a:lnTo>
                    <a:pt x="86" y="952"/>
                  </a:lnTo>
                  <a:cubicBezTo>
                    <a:pt x="86" y="986"/>
                    <a:pt x="100" y="1017"/>
                    <a:pt x="122" y="1039"/>
                  </a:cubicBezTo>
                  <a:lnTo>
                    <a:pt x="122" y="1039"/>
                  </a:lnTo>
                  <a:cubicBezTo>
                    <a:pt x="145" y="1061"/>
                    <a:pt x="175" y="1075"/>
                    <a:pt x="209" y="1075"/>
                  </a:cubicBezTo>
                  <a:lnTo>
                    <a:pt x="209" y="1075"/>
                  </a:lnTo>
                  <a:cubicBezTo>
                    <a:pt x="243" y="1075"/>
                    <a:pt x="274" y="1061"/>
                    <a:pt x="296" y="1039"/>
                  </a:cubicBezTo>
                  <a:lnTo>
                    <a:pt x="296" y="1039"/>
                  </a:lnTo>
                  <a:cubicBezTo>
                    <a:pt x="319" y="1017"/>
                    <a:pt x="333" y="986"/>
                    <a:pt x="333" y="952"/>
                  </a:cubicBezTo>
                  <a:lnTo>
                    <a:pt x="333" y="0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E7F1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1" name="Rectangle 292"/>
            <p:cNvSpPr>
              <a:spLocks noChangeArrowheads="1"/>
            </p:cNvSpPr>
            <p:nvPr/>
          </p:nvSpPr>
          <p:spPr bwMode="auto">
            <a:xfrm>
              <a:off x="746" y="2424"/>
              <a:ext cx="20" cy="68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2" name="Rectangle 293"/>
            <p:cNvSpPr>
              <a:spLocks noChangeArrowheads="1"/>
            </p:cNvSpPr>
            <p:nvPr/>
          </p:nvSpPr>
          <p:spPr bwMode="auto">
            <a:xfrm>
              <a:off x="756" y="2555"/>
              <a:ext cx="139" cy="88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3" name="Rectangle 294"/>
            <p:cNvSpPr>
              <a:spLocks noChangeArrowheads="1"/>
            </p:cNvSpPr>
            <p:nvPr/>
          </p:nvSpPr>
          <p:spPr bwMode="auto">
            <a:xfrm>
              <a:off x="837" y="2643"/>
              <a:ext cx="36" cy="29"/>
            </a:xfrm>
            <a:prstGeom prst="rect">
              <a:avLst/>
            </a:prstGeom>
            <a:solidFill>
              <a:srgbClr val="04688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4" name="Rectangle 295"/>
            <p:cNvSpPr>
              <a:spLocks noChangeArrowheads="1"/>
            </p:cNvSpPr>
            <p:nvPr/>
          </p:nvSpPr>
          <p:spPr bwMode="auto">
            <a:xfrm>
              <a:off x="756" y="2531"/>
              <a:ext cx="53" cy="24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5" name="Rectangle 296"/>
            <p:cNvSpPr>
              <a:spLocks noChangeArrowheads="1"/>
            </p:cNvSpPr>
            <p:nvPr/>
          </p:nvSpPr>
          <p:spPr bwMode="auto">
            <a:xfrm>
              <a:off x="756" y="2492"/>
              <a:ext cx="29" cy="39"/>
            </a:xfrm>
            <a:prstGeom prst="rect">
              <a:avLst/>
            </a:prstGeom>
            <a:solidFill>
              <a:srgbClr val="04688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6" name="Freeform 297"/>
            <p:cNvSpPr>
              <a:spLocks/>
            </p:cNvSpPr>
            <p:nvPr/>
          </p:nvSpPr>
          <p:spPr bwMode="auto">
            <a:xfrm>
              <a:off x="756" y="2164"/>
              <a:ext cx="48" cy="271"/>
            </a:xfrm>
            <a:custGeom>
              <a:avLst/>
              <a:gdLst/>
              <a:ahLst/>
              <a:cxnLst>
                <a:cxn ang="0">
                  <a:pos x="210" y="0"/>
                </a:cxn>
                <a:cxn ang="0">
                  <a:pos x="210" y="952"/>
                </a:cxn>
                <a:cxn ang="0">
                  <a:pos x="148" y="1100"/>
                </a:cxn>
                <a:cxn ang="0">
                  <a:pos x="148" y="1100"/>
                </a:cxn>
                <a:cxn ang="0">
                  <a:pos x="0" y="1162"/>
                </a:cxn>
                <a:cxn ang="0">
                  <a:pos x="0" y="1161"/>
                </a:cxn>
                <a:cxn ang="0">
                  <a:pos x="0" y="1075"/>
                </a:cxn>
                <a:cxn ang="0">
                  <a:pos x="0" y="1075"/>
                </a:cxn>
                <a:cxn ang="0">
                  <a:pos x="87" y="1039"/>
                </a:cxn>
                <a:cxn ang="0">
                  <a:pos x="88" y="1039"/>
                </a:cxn>
                <a:cxn ang="0">
                  <a:pos x="124" y="952"/>
                </a:cxn>
                <a:cxn ang="0">
                  <a:pos x="124" y="0"/>
                </a:cxn>
                <a:cxn ang="0">
                  <a:pos x="210" y="0"/>
                </a:cxn>
              </a:cxnLst>
              <a:rect l="0" t="0" r="r" b="b"/>
              <a:pathLst>
                <a:path w="210" h="1162">
                  <a:moveTo>
                    <a:pt x="210" y="0"/>
                  </a:moveTo>
                  <a:lnTo>
                    <a:pt x="210" y="952"/>
                  </a:lnTo>
                  <a:cubicBezTo>
                    <a:pt x="210" y="1009"/>
                    <a:pt x="186" y="1062"/>
                    <a:pt x="148" y="1100"/>
                  </a:cubicBezTo>
                  <a:lnTo>
                    <a:pt x="148" y="1100"/>
                  </a:lnTo>
                  <a:cubicBezTo>
                    <a:pt x="110" y="1138"/>
                    <a:pt x="58" y="1162"/>
                    <a:pt x="0" y="1162"/>
                  </a:cubicBezTo>
                  <a:lnTo>
                    <a:pt x="0" y="1161"/>
                  </a:lnTo>
                  <a:lnTo>
                    <a:pt x="0" y="1075"/>
                  </a:lnTo>
                  <a:lnTo>
                    <a:pt x="0" y="1075"/>
                  </a:lnTo>
                  <a:cubicBezTo>
                    <a:pt x="34" y="1075"/>
                    <a:pt x="65" y="1061"/>
                    <a:pt x="87" y="1039"/>
                  </a:cubicBezTo>
                  <a:lnTo>
                    <a:pt x="88" y="1039"/>
                  </a:lnTo>
                  <a:cubicBezTo>
                    <a:pt x="110" y="1017"/>
                    <a:pt x="124" y="986"/>
                    <a:pt x="124" y="952"/>
                  </a:cubicBezTo>
                  <a:lnTo>
                    <a:pt x="124" y="0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7" name="Rectangle 298"/>
            <p:cNvSpPr>
              <a:spLocks noChangeArrowheads="1"/>
            </p:cNvSpPr>
            <p:nvPr/>
          </p:nvSpPr>
          <p:spPr bwMode="auto">
            <a:xfrm>
              <a:off x="756" y="2424"/>
              <a:ext cx="10" cy="68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39" name="Прямоугольник 438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315304" y="6651117"/>
            <a:ext cx="8726060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pic>
        <p:nvPicPr>
          <p:cNvPr id="442" name="Рисунок 441" descr="004.em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4431" y="4986811"/>
            <a:ext cx="1163990" cy="695982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596827" y="2119589"/>
            <a:ext cx="10109846" cy="3619331"/>
            <a:chOff x="1337704" y="2174682"/>
            <a:chExt cx="10109846" cy="3619331"/>
          </a:xfrm>
        </p:grpSpPr>
        <p:sp>
          <p:nvSpPr>
            <p:cNvPr id="47" name="TextBox 46"/>
            <p:cNvSpPr txBox="1"/>
            <p:nvPr/>
          </p:nvSpPr>
          <p:spPr>
            <a:xfrm>
              <a:off x="1337705" y="2178219"/>
              <a:ext cx="5003703" cy="77019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72000" tIns="72000" rIns="72000" bIns="7200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Освоение основ чтения </a:t>
              </a:r>
              <a:r>
                <a:rPr lang="ru-RU" sz="1400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 целью</a:t>
              </a:r>
            </a:p>
            <a:p>
              <a:pPr marL="135000" indent="-135000">
                <a:buFont typeface="Arial" panose="020B0604020202020204" pitchFamily="34" charset="0"/>
                <a:buChar char="•"/>
              </a:pPr>
              <a:r>
                <a:rPr lang="ru-RU" sz="1400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приобретения </a:t>
              </a:r>
              <a:r>
                <a:rPr lang="ru-RU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читательского литературного опыта</a:t>
              </a:r>
            </a:p>
            <a:p>
              <a:pPr marL="135000" indent="-135000"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освоения и использования </a:t>
              </a:r>
              <a:r>
                <a:rPr lang="ru-RU" sz="1400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информации</a:t>
              </a:r>
              <a:endPara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432742" y="2174682"/>
              <a:ext cx="5014808" cy="76128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400" b="1">
                  <a:solidFill>
                    <a:schemeClr val="lt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lvl="0">
                <a:spcBef>
                  <a:spcPct val="0"/>
                </a:spcBef>
                <a:defRPr/>
              </a:pPr>
              <a:endPara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lvl="0" algn="l">
                <a:spcBef>
                  <a:spcPct val="0"/>
                </a:spcBef>
                <a:defRPr/>
              </a:pPr>
              <a:r>
                <a:rPr lang="en-US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PIRLS</a:t>
              </a:r>
              <a:r>
                <a:rPr lang="ru-RU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ru-RU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–</a:t>
              </a:r>
              <a:r>
                <a:rPr lang="en-US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Progress </a:t>
              </a:r>
              <a:r>
                <a:rPr lang="en-US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International Reading Literacy Study</a:t>
              </a:r>
              <a:r>
                <a:rPr lang="ru-RU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</a:t>
              </a:r>
              <a:endParaRPr lang="en-US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lvl="0" algn="l">
                <a:spcBef>
                  <a:spcPct val="0"/>
                </a:spcBef>
                <a:defRPr/>
              </a:pPr>
              <a:r>
                <a:rPr lang="ru-RU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 </a:t>
              </a:r>
              <a:r>
                <a:rPr lang="ru-RU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класс, </a:t>
              </a:r>
              <a:r>
                <a:rPr lang="ru-RU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один раз в 5 </a:t>
              </a:r>
              <a:r>
                <a:rPr lang="ru-RU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лет</a:t>
              </a:r>
              <a:endParaRPr lang="en-US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lvl="0" algn="l">
                <a:spcBef>
                  <a:spcPct val="0"/>
                </a:spcBef>
                <a:defRPr/>
              </a:pPr>
              <a:r>
                <a:rPr lang="ru-RU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2001</a:t>
              </a:r>
              <a:r>
                <a:rPr lang="ru-RU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2006, 2011, 2016, </a:t>
              </a:r>
              <a:r>
                <a:rPr lang="ru-RU" sz="16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2021</a:t>
              </a:r>
              <a:r>
                <a:rPr lang="en-US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</a:t>
              </a:r>
            </a:p>
            <a:p>
              <a:pPr lvl="0">
                <a:spcBef>
                  <a:spcPct val="0"/>
                </a:spcBef>
                <a:defRPr/>
              </a:pPr>
              <a:endParaRPr lang="ru-RU" dirty="0"/>
            </a:p>
          </p:txBody>
        </p:sp>
        <p:sp>
          <p:nvSpPr>
            <p:cNvPr id="440" name="TextBox 439"/>
            <p:cNvSpPr txBox="1"/>
            <p:nvPr/>
          </p:nvSpPr>
          <p:spPr>
            <a:xfrm>
              <a:off x="1337705" y="3404003"/>
              <a:ext cx="5003703" cy="100718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72000" tIns="72000" rIns="72000" bIns="72000" rtlCol="0"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ru-RU" sz="1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Освоение основ математики и естественно-научных предметов:</a:t>
              </a:r>
            </a:p>
            <a:p>
              <a:pPr marL="135000" indent="-135000">
                <a:buFont typeface="Arial" panose="020B0604020202020204" pitchFamily="34" charset="0"/>
                <a:buChar char="•"/>
                <a:defRPr/>
              </a:pPr>
              <a:r>
                <a:rPr lang="ru-RU" sz="1400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всех </a:t>
              </a:r>
              <a:r>
                <a:rPr lang="ru-RU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общеобразовательных курсов (4, 8 классы)</a:t>
              </a:r>
            </a:p>
            <a:p>
              <a:pPr marL="135000" indent="-135000">
                <a:buFont typeface="Arial" panose="020B0604020202020204" pitchFamily="34" charset="0"/>
                <a:buChar char="•"/>
                <a:defRPr/>
              </a:pPr>
              <a:r>
                <a:rPr lang="ru-RU" sz="1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углублённых курсов математики и физики (11 класс)</a:t>
              </a:r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6432742" y="3404003"/>
              <a:ext cx="5014808" cy="100382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400" b="1">
                  <a:solidFill>
                    <a:schemeClr val="lt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lvl="0" algn="l">
                <a:spcBef>
                  <a:spcPct val="0"/>
                </a:spcBef>
                <a:defRPr/>
              </a:pPr>
              <a:r>
                <a: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TIMSS</a:t>
              </a:r>
              <a:r>
                <a:rPr lang="ru-RU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ru-RU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–</a:t>
              </a:r>
              <a:r>
                <a:rPr lang="en-US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Trends </a:t>
              </a:r>
              <a:r>
                <a:rPr lang="en-US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Mathematics and Science Study</a:t>
              </a:r>
              <a:r>
                <a:rPr lang="ru-RU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endParaRPr lang="en-US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lvl="0" algn="l">
                <a:spcBef>
                  <a:spcPct val="0"/>
                </a:spcBef>
                <a:defRPr/>
              </a:pPr>
              <a:r>
                <a:rPr lang="ru-RU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r>
                <a:rPr lang="ru-RU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ru-RU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 и 11 классы</a:t>
              </a:r>
              <a:r>
                <a:rPr lang="ru-RU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один раз в 4 </a:t>
              </a:r>
              <a:r>
                <a:rPr lang="ru-RU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года</a:t>
              </a:r>
              <a:endParaRPr lang="en-US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lvl="0" algn="l">
                <a:spcBef>
                  <a:spcPct val="0"/>
                </a:spcBef>
                <a:defRPr/>
              </a:pPr>
              <a:r>
                <a:rPr lang="ru-RU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1995</a:t>
              </a:r>
              <a:r>
                <a:rPr lang="ru-RU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,…, 2015, 2019, </a:t>
              </a:r>
              <a:r>
                <a:rPr lang="ru-RU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2023</a:t>
              </a:r>
              <a:r>
                <a:rPr lang="ru-RU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</a:t>
              </a:r>
              <a:endPara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lvl="0" algn="l">
                <a:spcBef>
                  <a:spcPct val="0"/>
                </a:spcBef>
                <a:defRPr/>
              </a:pPr>
              <a:endParaRPr lang="ru-RU" dirty="0"/>
            </a:p>
          </p:txBody>
        </p:sp>
        <p:sp>
          <p:nvSpPr>
            <p:cNvPr id="443" name="TextBox 442"/>
            <p:cNvSpPr txBox="1"/>
            <p:nvPr/>
          </p:nvSpPr>
          <p:spPr>
            <a:xfrm>
              <a:off x="1337704" y="4786832"/>
              <a:ext cx="5003704" cy="100718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72000" tIns="72000" rIns="72000" bIns="72000" rtlCol="0">
              <a:spAutoFit/>
            </a:bodyPr>
            <a:lstStyle/>
            <a:p>
              <a:r>
                <a:rPr lang="ru-RU" sz="1400" b="1" dirty="0" err="1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Сформированность</a:t>
              </a:r>
              <a:r>
                <a:rPr lang="ru-RU" sz="1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функциональной грамотности, навыков разрешения проблем, глобальных компетенций, креативного мышления</a:t>
              </a:r>
              <a:endParaRPr lang="en-US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endParaRPr lang="en-US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6487673" y="4786831"/>
              <a:ext cx="4959877" cy="100718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400" b="1">
                  <a:solidFill>
                    <a:schemeClr val="lt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lvl="0" algn="l">
                <a:spcBef>
                  <a:spcPct val="0"/>
                </a:spcBef>
                <a:defRPr/>
              </a:pPr>
              <a:r>
                <a:rPr lang="en-US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PISA</a:t>
              </a:r>
              <a:r>
                <a:rPr lang="ru-RU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ru-RU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–</a:t>
              </a:r>
              <a:r>
                <a:rPr lang="en-US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b="0" dirty="0" err="1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Programme</a:t>
              </a:r>
              <a:r>
                <a:rPr lang="en-US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for International Student </a:t>
              </a:r>
              <a:r>
                <a:rPr lang="en-US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Assessment</a:t>
              </a:r>
              <a:r>
                <a:rPr lang="ru-RU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</a:t>
              </a:r>
              <a:endParaRPr lang="en-US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lvl="0" algn="l">
                <a:spcBef>
                  <a:spcPct val="0"/>
                </a:spcBef>
                <a:defRPr/>
              </a:pPr>
              <a:r>
                <a:rPr lang="ru-RU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15-летние обучающиеся,</a:t>
              </a:r>
              <a:r>
                <a:rPr lang="en-US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ru-RU" b="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один </a:t>
              </a:r>
              <a:r>
                <a:rPr lang="ru-RU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раз в 3 года</a:t>
              </a:r>
            </a:p>
            <a:p>
              <a:pPr lvl="0" algn="l">
                <a:spcBef>
                  <a:spcPct val="0"/>
                </a:spcBef>
                <a:defRPr/>
              </a:pPr>
              <a:r>
                <a:rPr lang="ru-RU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2000,…, 2015, 2018, </a:t>
              </a:r>
              <a:r>
                <a:rPr lang="ru-RU" sz="1600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2021, </a:t>
              </a:r>
              <a:r>
                <a:rPr lang="en-US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2024</a:t>
              </a:r>
              <a:r>
                <a:rPr lang="ru-RU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</a:t>
              </a:r>
              <a:endPara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23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436819" y="6393714"/>
            <a:ext cx="2743200" cy="365125"/>
          </a:xfrm>
        </p:spPr>
        <p:txBody>
          <a:bodyPr/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24" name="Прямоугольник 123"/>
          <p:cNvSpPr/>
          <p:nvPr/>
        </p:nvSpPr>
        <p:spPr>
          <a:xfrm flipH="1">
            <a:off x="2639616" y="-33506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pSp>
        <p:nvGrpSpPr>
          <p:cNvPr id="125" name="Группа 44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126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7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8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29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0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1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2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3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4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5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6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7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8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39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40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192314" y="257673"/>
            <a:ext cx="9911040" cy="354549"/>
          </a:xfrm>
          <a:prstGeom prst="rect">
            <a:avLst/>
          </a:prstGeom>
          <a:noFill/>
        </p:spPr>
        <p:txBody>
          <a:bodyPr wrap="square" tIns="7680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ОЦЕНКА КАЧЕСТВА ОБРАЗОВАНИЯ</a:t>
            </a:r>
            <a:endParaRPr lang="ru-RU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2" name="Прямая соединительная линия 141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22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 descr="l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787864"/>
            <a:ext cx="12192000" cy="70136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17408" y="157006"/>
            <a:ext cx="9853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 </a:t>
            </a:r>
            <a:r>
              <a:rPr lang="ru-RU" sz="20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ПОКАЗАТЕЛЕЙ</a:t>
            </a:r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НАЦИОНАЛЬНОГО ПРОЕКТА «ОБРАЗОВАНИЕ»</a:t>
            </a:r>
            <a:endParaRPr lang="ru-RU" sz="20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06903" y="696214"/>
            <a:ext cx="6015427" cy="646331"/>
          </a:xfrm>
          <a:prstGeom prst="rect">
            <a:avLst/>
          </a:prstGeom>
          <a:solidFill>
            <a:srgbClr val="FF6600">
              <a:alpha val="2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F5597"/>
                </a:solidFill>
              </a:rPr>
              <a:t>Приказ МИНПРОСВЕЩЕНИЯ </a:t>
            </a:r>
            <a:r>
              <a:rPr lang="ru-RU" b="1" dirty="0">
                <a:solidFill>
                  <a:srgbClr val="2F5597"/>
                </a:solidFill>
              </a:rPr>
              <a:t>N 219</a:t>
            </a:r>
            <a:r>
              <a:rPr lang="ru-RU" b="1" dirty="0" smtClean="0">
                <a:solidFill>
                  <a:srgbClr val="2F5597"/>
                </a:solidFill>
              </a:rPr>
              <a:t>, РОСОБРНАДЗОРА приказ N </a:t>
            </a:r>
            <a:r>
              <a:rPr lang="ru-RU" b="1" dirty="0">
                <a:solidFill>
                  <a:srgbClr val="2F5597"/>
                </a:solidFill>
              </a:rPr>
              <a:t>590, </a:t>
            </a:r>
            <a:r>
              <a:rPr lang="ru-RU" b="1" dirty="0" smtClean="0">
                <a:solidFill>
                  <a:srgbClr val="2F5597"/>
                </a:solidFill>
              </a:rPr>
              <a:t>от </a:t>
            </a:r>
            <a:r>
              <a:rPr lang="ru-RU" b="1" dirty="0">
                <a:solidFill>
                  <a:srgbClr val="2F5597"/>
                </a:solidFill>
              </a:rPr>
              <a:t>06.05.2019 </a:t>
            </a:r>
            <a:endParaRPr lang="ru-RU" b="1" dirty="0" smtClean="0">
              <a:solidFill>
                <a:srgbClr val="2F5597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23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7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8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0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2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5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7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10067182" y="6579313"/>
            <a:ext cx="18437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© АО «Издательство «Просвещение», 2019</a:t>
            </a:r>
            <a:endParaRPr lang="ru-RU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33833" y="699795"/>
            <a:ext cx="5927332" cy="654025"/>
          </a:xfrm>
          <a:prstGeom prst="rect">
            <a:avLst/>
          </a:prstGeom>
          <a:solidFill>
            <a:srgbClr val="FF6600">
              <a:alpha val="2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F5597"/>
                </a:solidFill>
              </a:rPr>
              <a:t>Приказ РОСОБРНАДЗОРА, </a:t>
            </a:r>
            <a:r>
              <a:rPr lang="ru-RU" b="1" dirty="0">
                <a:solidFill>
                  <a:srgbClr val="2F5597"/>
                </a:solidFill>
              </a:rPr>
              <a:t> </a:t>
            </a:r>
            <a:r>
              <a:rPr lang="ru-RU" b="1" dirty="0" smtClean="0">
                <a:solidFill>
                  <a:srgbClr val="2F5597"/>
                </a:solidFill>
              </a:rPr>
              <a:t>от </a:t>
            </a:r>
            <a:r>
              <a:rPr lang="ru-RU" b="1" dirty="0">
                <a:solidFill>
                  <a:srgbClr val="2F5597"/>
                </a:solidFill>
              </a:rPr>
              <a:t>17 апреля 2019 г. </a:t>
            </a:r>
            <a:r>
              <a:rPr lang="ru-RU" b="1" dirty="0" err="1">
                <a:solidFill>
                  <a:srgbClr val="2F5597"/>
                </a:solidFill>
              </a:rPr>
              <a:t>N</a:t>
            </a:r>
            <a:r>
              <a:rPr lang="ru-RU" b="1" dirty="0">
                <a:solidFill>
                  <a:srgbClr val="2F5597"/>
                </a:solidFill>
              </a:rPr>
              <a:t> </a:t>
            </a:r>
            <a:r>
              <a:rPr lang="ru-RU" b="1" dirty="0" smtClean="0">
                <a:solidFill>
                  <a:srgbClr val="2F5597"/>
                </a:solidFill>
              </a:rPr>
              <a:t>473</a:t>
            </a:r>
          </a:p>
          <a:p>
            <a:pPr algn="ctr"/>
            <a:endParaRPr lang="ru-RU" sz="700" b="1" dirty="0" smtClean="0">
              <a:solidFill>
                <a:srgbClr val="2F5597"/>
              </a:solidFill>
            </a:endParaRPr>
          </a:p>
          <a:p>
            <a:pPr algn="ctr"/>
            <a:endParaRPr lang="en-US" sz="1050" dirty="0">
              <a:solidFill>
                <a:srgbClr val="0063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 descr="https://rulaws.ru/static/pics/budcdecjudcdecjuaaaaaaab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61" y="1468825"/>
            <a:ext cx="1332141" cy="5032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34008"/>
              </p:ext>
            </p:extLst>
          </p:nvPr>
        </p:nvGraphicFramePr>
        <p:xfrm>
          <a:off x="135111" y="2363915"/>
          <a:ext cx="2594114" cy="21527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3232">
                  <a:extLst>
                    <a:ext uri="{9D8B030D-6E8A-4147-A177-3AD203B41FA5}">
                      <a16:colId xmlns:a16="http://schemas.microsoft.com/office/drawing/2014/main" xmlns="" val="2115021720"/>
                    </a:ext>
                  </a:extLst>
                </a:gridCol>
                <a:gridCol w="1800882">
                  <a:extLst>
                    <a:ext uri="{9D8B030D-6E8A-4147-A177-3AD203B41FA5}">
                      <a16:colId xmlns:a16="http://schemas.microsoft.com/office/drawing/2014/main" xmlns="" val="2191162364"/>
                    </a:ext>
                  </a:extLst>
                </a:gridCol>
              </a:tblGrid>
              <a:tr h="28843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Расчетный год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Проводимые процедуры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403503683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TIMSS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9270908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Оценка по модели PISA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583718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Оценка по модели PISA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61710074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PISA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6373357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PIRLS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446057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Оценка по модели PISA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36068438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TIMSS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8439859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Оценка по модели PISA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7388679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PISA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91799548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889143"/>
              </p:ext>
            </p:extLst>
          </p:nvPr>
        </p:nvGraphicFramePr>
        <p:xfrm>
          <a:off x="2967077" y="1708544"/>
          <a:ext cx="2050990" cy="3238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224">
                  <a:extLst>
                    <a:ext uri="{9D8B030D-6E8A-4147-A177-3AD203B41FA5}">
                      <a16:colId xmlns:a16="http://schemas.microsoft.com/office/drawing/2014/main" xmlns="" val="450148411"/>
                    </a:ext>
                  </a:extLst>
                </a:gridCol>
                <a:gridCol w="1862766">
                  <a:extLst>
                    <a:ext uri="{9D8B030D-6E8A-4147-A177-3AD203B41FA5}">
                      <a16:colId xmlns:a16="http://schemas.microsoft.com/office/drawing/2014/main" xmlns="" val="24654472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N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Регион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406232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B80E0F"/>
                          </a:solidFill>
                          <a:effectLst/>
                        </a:rPr>
                        <a:t>1</a:t>
                      </a:r>
                      <a:endParaRPr lang="ru-RU" sz="1100" b="1">
                        <a:solidFill>
                          <a:srgbClr val="B80E0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B80E0F"/>
                          </a:solidFill>
                          <a:effectLst/>
                        </a:rPr>
                        <a:t>Республика Саха (Якутия)</a:t>
                      </a:r>
                      <a:endParaRPr lang="ru-RU" sz="1100" b="1" dirty="0">
                        <a:solidFill>
                          <a:srgbClr val="B80E0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2501660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Республика Бурятия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0873575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Саратовская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18174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Ульяновская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4695034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Вологодская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160371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КБР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512101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</a:rPr>
                        <a:t>Ставропольский край</a:t>
                      </a:r>
                      <a:endParaRPr lang="ru-RU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667925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Иркутская область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225992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Томская область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8951659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ЯНАО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743515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Ивановская область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445949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Липецкая область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851197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Брянская область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956378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Краснодарский край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3008375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52697" y="1412740"/>
            <a:ext cx="615297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2019</a:t>
            </a:r>
            <a:endParaRPr lang="ru-RU" sz="1400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506249"/>
              </p:ext>
            </p:extLst>
          </p:nvPr>
        </p:nvGraphicFramePr>
        <p:xfrm>
          <a:off x="5478233" y="1893303"/>
          <a:ext cx="1856475" cy="3022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748">
                  <a:extLst>
                    <a:ext uri="{9D8B030D-6E8A-4147-A177-3AD203B41FA5}">
                      <a16:colId xmlns:a16="http://schemas.microsoft.com/office/drawing/2014/main" xmlns="" val="1375634517"/>
                    </a:ext>
                  </a:extLst>
                </a:gridCol>
                <a:gridCol w="1667727">
                  <a:extLst>
                    <a:ext uri="{9D8B030D-6E8A-4147-A177-3AD203B41FA5}">
                      <a16:colId xmlns:a16="http://schemas.microsoft.com/office/drawing/2014/main" xmlns="" val="39559562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Сахалинская область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0367807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Нижегородская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3696527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Чувашская Республика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7860148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г. Санкт-Петербург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6602688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Республика Коми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8477927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Республика Ингушетия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767568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Омская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196052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Республика Тыва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690097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Челябинская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749804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Владимирская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1184969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Тульская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482782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Воронежская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1142830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Волгоградская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551236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Республика Калмыкия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0296789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927198"/>
              </p:ext>
            </p:extLst>
          </p:nvPr>
        </p:nvGraphicFramePr>
        <p:xfrm>
          <a:off x="5492503" y="1708545"/>
          <a:ext cx="1856475" cy="215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372">
                  <a:extLst>
                    <a:ext uri="{9D8B030D-6E8A-4147-A177-3AD203B41FA5}">
                      <a16:colId xmlns:a16="http://schemas.microsoft.com/office/drawing/2014/main" xmlns="" val="3272348824"/>
                    </a:ext>
                  </a:extLst>
                </a:gridCol>
                <a:gridCol w="1686103">
                  <a:extLst>
                    <a:ext uri="{9D8B030D-6E8A-4147-A177-3AD203B41FA5}">
                      <a16:colId xmlns:a16="http://schemas.microsoft.com/office/drawing/2014/main" xmlns="" val="12825413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N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Регион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648099496"/>
                  </a:ext>
                </a:extLst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563853" y="1439202"/>
            <a:ext cx="683014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2020</a:t>
            </a:r>
            <a:endParaRPr lang="ru-RU" sz="1400" b="1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611015"/>
              </p:ext>
            </p:extLst>
          </p:nvPr>
        </p:nvGraphicFramePr>
        <p:xfrm>
          <a:off x="7741211" y="1857353"/>
          <a:ext cx="1910611" cy="3022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405">
                  <a:extLst>
                    <a:ext uri="{9D8B030D-6E8A-4147-A177-3AD203B41FA5}">
                      <a16:colId xmlns:a16="http://schemas.microsoft.com/office/drawing/2014/main" xmlns="" val="949886068"/>
                    </a:ext>
                  </a:extLst>
                </a:gridCol>
                <a:gridCol w="1683206">
                  <a:extLst>
                    <a:ext uri="{9D8B030D-6E8A-4147-A177-3AD203B41FA5}">
                      <a16:colId xmlns:a16="http://schemas.microsoft.com/office/drawing/2014/main" xmlns="" val="30640219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Амурская область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3540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Пермский край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5695121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Кировская область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1580297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Удмуртская Республика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050505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Республика Марий Эл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8369961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Мурманская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44807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Республика Дагестан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2828027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Красноярский край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35972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Новосибирская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0177223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Республика Алтай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0692254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Свердловская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442290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Калужская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1843333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Орловская область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721752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Республика Адыгея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36196338"/>
                  </a:ext>
                </a:extLst>
              </a:tr>
            </a:tbl>
          </a:graphicData>
        </a:graphic>
      </p:graphicFrame>
      <p:graphicFrame>
        <p:nvGraphicFramePr>
          <p:cNvPr id="43" name="Таблица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542611"/>
              </p:ext>
            </p:extLst>
          </p:nvPr>
        </p:nvGraphicFramePr>
        <p:xfrm>
          <a:off x="7755481" y="1654016"/>
          <a:ext cx="1910611" cy="215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341">
                  <a:extLst>
                    <a:ext uri="{9D8B030D-6E8A-4147-A177-3AD203B41FA5}">
                      <a16:colId xmlns:a16="http://schemas.microsoft.com/office/drawing/2014/main" xmlns="" val="3272348824"/>
                    </a:ext>
                  </a:extLst>
                </a:gridCol>
                <a:gridCol w="1735270">
                  <a:extLst>
                    <a:ext uri="{9D8B030D-6E8A-4147-A177-3AD203B41FA5}">
                      <a16:colId xmlns:a16="http://schemas.microsoft.com/office/drawing/2014/main" xmlns="" val="12825413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N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Регион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648099496"/>
                  </a:ext>
                </a:extLst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7777996" y="1363517"/>
            <a:ext cx="615297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2021</a:t>
            </a:r>
            <a:endParaRPr lang="ru-RU" sz="1400" b="1" dirty="0"/>
          </a:p>
        </p:txBody>
      </p:sp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624772"/>
              </p:ext>
            </p:extLst>
          </p:nvPr>
        </p:nvGraphicFramePr>
        <p:xfrm>
          <a:off x="9950639" y="3186680"/>
          <a:ext cx="1800882" cy="2884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882">
                  <a:extLst>
                    <a:ext uri="{9D8B030D-6E8A-4147-A177-3AD203B41FA5}">
                      <a16:colId xmlns:a16="http://schemas.microsoft.com/office/drawing/2014/main" xmlns="" val="2191162364"/>
                    </a:ext>
                  </a:extLst>
                </a:gridCol>
              </a:tblGrid>
              <a:tr h="28843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mr-IN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</a:t>
                      </a: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4035036830"/>
                  </a:ext>
                </a:extLst>
              </a:tr>
            </a:tbl>
          </a:graphicData>
        </a:graphic>
      </p:graphicFrame>
      <p:graphicFrame>
        <p:nvGraphicFramePr>
          <p:cNvPr id="57" name="Таблица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052654"/>
              </p:ext>
            </p:extLst>
          </p:nvPr>
        </p:nvGraphicFramePr>
        <p:xfrm>
          <a:off x="2081239" y="4944375"/>
          <a:ext cx="8577036" cy="1442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259">
                  <a:extLst>
                    <a:ext uri="{9D8B030D-6E8A-4147-A177-3AD203B41FA5}">
                      <a16:colId xmlns:a16="http://schemas.microsoft.com/office/drawing/2014/main" xmlns="" val="3965266531"/>
                    </a:ext>
                  </a:extLst>
                </a:gridCol>
                <a:gridCol w="2144259">
                  <a:extLst>
                    <a:ext uri="{9D8B030D-6E8A-4147-A177-3AD203B41FA5}">
                      <a16:colId xmlns:a16="http://schemas.microsoft.com/office/drawing/2014/main" xmlns="" val="4036166002"/>
                    </a:ext>
                  </a:extLst>
                </a:gridCol>
                <a:gridCol w="2144259">
                  <a:extLst>
                    <a:ext uri="{9D8B030D-6E8A-4147-A177-3AD203B41FA5}">
                      <a16:colId xmlns:a16="http://schemas.microsoft.com/office/drawing/2014/main" xmlns="" val="2161827254"/>
                    </a:ext>
                  </a:extLst>
                </a:gridCol>
                <a:gridCol w="2144259">
                  <a:extLst>
                    <a:ext uri="{9D8B030D-6E8A-4147-A177-3AD203B41FA5}">
                      <a16:colId xmlns:a16="http://schemas.microsoft.com/office/drawing/2014/main" xmlns="" val="17061456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Год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PIRLS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TIMMS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PISA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56063198"/>
                  </a:ext>
                </a:extLst>
              </a:tr>
              <a:tr h="32995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2021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 класс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Подростки</a:t>
                      </a:r>
                      <a:r>
                        <a:rPr lang="ru-RU" sz="1200" baseline="0" dirty="0" smtClean="0"/>
                        <a:t> 15 лет. (8-9 класс) </a:t>
                      </a:r>
                      <a:endParaRPr lang="ru-RU" sz="1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7145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2023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4,8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класс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2338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2024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Подростки</a:t>
                      </a:r>
                      <a:r>
                        <a:rPr lang="ru-RU" sz="1100" baseline="0" dirty="0" smtClean="0"/>
                        <a:t> 15 лет. (8-9 класс)</a:t>
                      </a:r>
                      <a:endParaRPr lang="ru-RU" sz="11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4728581"/>
                  </a:ext>
                </a:extLst>
              </a:tr>
            </a:tbl>
          </a:graphicData>
        </a:graphic>
      </p:graphicFrame>
      <p:sp>
        <p:nvSpPr>
          <p:cNvPr id="58" name="TextBox 57"/>
          <p:cNvSpPr txBox="1"/>
          <p:nvPr/>
        </p:nvSpPr>
        <p:spPr>
          <a:xfrm>
            <a:off x="163397" y="5422626"/>
            <a:ext cx="1847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ВОЗРАСТ УЧАСТНИКОВ ИССЛЕДОВАНИЙ 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721863" y="6249782"/>
            <a:ext cx="1591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DB7373"/>
                </a:solidFill>
              </a:rPr>
              <a:t>3 класс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749061" y="6281480"/>
            <a:ext cx="1591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DB7373"/>
                </a:solidFill>
              </a:rPr>
              <a:t>1,5 класс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940649" y="6281480"/>
            <a:ext cx="1591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DB7373"/>
                </a:solidFill>
              </a:rPr>
              <a:t>5,7 класс</a:t>
            </a:r>
            <a:endParaRPr lang="ru-RU" sz="2000" b="1" dirty="0">
              <a:solidFill>
                <a:srgbClr val="DB7373"/>
              </a:solidFill>
            </a:endParaRPr>
          </a:p>
        </p:txBody>
      </p:sp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155830"/>
              </p:ext>
            </p:extLst>
          </p:nvPr>
        </p:nvGraphicFramePr>
        <p:xfrm>
          <a:off x="2081238" y="6355718"/>
          <a:ext cx="2187064" cy="2934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7064">
                  <a:extLst>
                    <a:ext uri="{9D8B030D-6E8A-4147-A177-3AD203B41FA5}">
                      <a16:colId xmlns:a16="http://schemas.microsoft.com/office/drawing/2014/main" xmlns="" val="2191162364"/>
                    </a:ext>
                  </a:extLst>
                </a:gridCol>
              </a:tblGrid>
              <a:tr h="28843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4035036830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375948"/>
            <a:ext cx="2743200" cy="365125"/>
          </a:xfrm>
        </p:spPr>
        <p:txBody>
          <a:bodyPr/>
          <a:lstStyle/>
          <a:p>
            <a:fld id="{AA780EA3-E277-44AD-A179-D0A338D952D2}" type="slidenum">
              <a:rPr lang="ru-RU" smtClean="0"/>
              <a:t>5</a:t>
            </a:fld>
            <a:endParaRPr lang="ru-RU" dirty="0"/>
          </a:p>
        </p:txBody>
      </p:sp>
      <p:pic>
        <p:nvPicPr>
          <p:cNvPr id="45" name="Изображение 44" descr="Screenshot 2019-08-28 at 20.28.21.png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047" y="3758826"/>
            <a:ext cx="9906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0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85863" y="6585028"/>
            <a:ext cx="5739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По материалам ФЕДЕРАЛЬНОЙ СЛУЖБЫ ПО НАДЗОРУ В СФЕРЕ ОБРАЗОВАНИЯ И НАУКИ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315304" y="6708139"/>
            <a:ext cx="11564528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8019873" y="1448512"/>
          <a:ext cx="2990847" cy="4839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341">
                  <a:extLst>
                    <a:ext uri="{9D8B030D-6E8A-4147-A177-3AD203B41FA5}">
                      <a16:colId xmlns:a16="http://schemas.microsoft.com/office/drawing/2014/main" xmlns="" val="1594603869"/>
                    </a:ext>
                  </a:extLst>
                </a:gridCol>
                <a:gridCol w="2517506">
                  <a:extLst>
                    <a:ext uri="{9D8B030D-6E8A-4147-A177-3AD203B41FA5}">
                      <a16:colId xmlns:a16="http://schemas.microsoft.com/office/drawing/2014/main" xmlns="" val="3401031767"/>
                    </a:ext>
                  </a:extLst>
                </a:gridCol>
              </a:tblGrid>
              <a:tr h="374851"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№</a:t>
                      </a:r>
                      <a:endParaRPr lang="ru-RU" sz="1600" b="1" kern="1200" dirty="0">
                        <a:solidFill>
                          <a:schemeClr val="lt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2019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30865938"/>
                  </a:ext>
                </a:extLst>
              </a:tr>
              <a:tr h="2755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</a:t>
                      </a:r>
                      <a:r>
                        <a:rPr lang="ru-RU" sz="1100" kern="1200" baseline="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Саха (Якутия)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65727707"/>
                  </a:ext>
                </a:extLst>
              </a:tr>
              <a:tr h="365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</a:t>
                      </a:r>
                      <a:r>
                        <a:rPr lang="ru-RU" sz="1100" kern="1200" baseline="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Бурятия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5897628"/>
                  </a:ext>
                </a:extLst>
              </a:tr>
              <a:tr h="365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Саратовская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85354612"/>
                  </a:ext>
                </a:extLst>
              </a:tr>
              <a:tr h="365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Ульяновская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85121355"/>
                  </a:ext>
                </a:extLst>
              </a:tr>
              <a:tr h="262457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Волгоградская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39381589"/>
                  </a:ext>
                </a:extLst>
              </a:tr>
              <a:tr h="365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Кабардино-Балкарская Республика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67940084"/>
                  </a:ext>
                </a:extLst>
              </a:tr>
              <a:tr h="365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Ставропольский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19308571"/>
                  </a:ext>
                </a:extLst>
              </a:tr>
              <a:tr h="365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Иркутская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65820550"/>
                  </a:ext>
                </a:extLst>
              </a:tr>
              <a:tr h="2755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Томская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01012177"/>
                  </a:ext>
                </a:extLst>
              </a:tr>
              <a:tr h="365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Ямало-Ненецкий</a:t>
                      </a:r>
                      <a:r>
                        <a:rPr lang="ru-RU" sz="1100" kern="1200" baseline="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автономный округ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23475881"/>
                  </a:ext>
                </a:extLst>
              </a:tr>
              <a:tr h="262457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Ивановская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81204780"/>
                  </a:ext>
                </a:extLst>
              </a:tr>
              <a:tr h="2755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Липецкая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15515066"/>
                  </a:ext>
                </a:extLst>
              </a:tr>
              <a:tr h="2755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Брянская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80952042"/>
                  </a:ext>
                </a:extLst>
              </a:tr>
              <a:tr h="2755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Краснодарский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036362162"/>
                  </a:ext>
                </a:extLst>
              </a:tr>
            </a:tbl>
          </a:graphicData>
        </a:graphic>
      </p:graphicFrame>
      <p:sp>
        <p:nvSpPr>
          <p:cNvPr id="28" name="TextBox 72"/>
          <p:cNvSpPr txBox="1"/>
          <p:nvPr/>
        </p:nvSpPr>
        <p:spPr>
          <a:xfrm>
            <a:off x="473970" y="1407410"/>
            <a:ext cx="7485042" cy="467820"/>
          </a:xfrm>
          <a:prstGeom prst="rect">
            <a:avLst/>
          </a:prstGeom>
          <a:noFill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95000"/>
              </a:lnSpc>
              <a:defRPr sz="29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Оценка качества образования на основе практики </a:t>
            </a:r>
          </a:p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международных исследований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9" name="Подзаголовок 2"/>
          <p:cNvSpPr txBox="1">
            <a:spLocks/>
          </p:cNvSpPr>
          <p:nvPr/>
        </p:nvSpPr>
        <p:spPr>
          <a:xfrm>
            <a:off x="473969" y="2370604"/>
            <a:ext cx="7093157" cy="226215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ru-RU"/>
            </a:defPPr>
            <a:lvl1pPr marR="0" lvl="0" fontAlgn="auto">
              <a:spcAft>
                <a:spcPts val="0"/>
              </a:spcAft>
              <a:buClrTx/>
              <a:buSzTx/>
              <a:tabLst/>
              <a:defRPr sz="1200" b="1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 каждом регионе — репрезентативная выборка, от 75 до 150    </a:t>
            </a:r>
          </a:p>
          <a:p>
            <a:pPr>
              <a:spcAft>
                <a:spcPts val="600"/>
              </a:spcAft>
            </a:pPr>
            <a:r>
              <a:rPr lang="ru-RU" sz="1400" dirty="0" smtClean="0">
                <a:solidFill>
                  <a:srgbClr val="FF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   образовательных организаций</a:t>
            </a:r>
          </a:p>
          <a:p>
            <a:pPr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Срок проведения: сентябрь—октябрь</a:t>
            </a:r>
          </a:p>
          <a:p>
            <a:pPr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Школьники в возрасте от 15 лет и 3 месяцев до 16 лет и 2 месяцев</a:t>
            </a:r>
          </a:p>
          <a:p>
            <a:pPr>
              <a:spcAft>
                <a:spcPts val="600"/>
              </a:spcAft>
            </a:pPr>
            <a:r>
              <a:rPr lang="ru-RU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  (с 7-ого класса)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Оценка проводится на компьютерах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 процессе проведения в аудитории присутствует не менее 2 организаторов</a:t>
            </a:r>
          </a:p>
          <a:p>
            <a:pPr>
              <a:spcAft>
                <a:spcPts val="600"/>
              </a:spcAft>
            </a:pPr>
            <a:endParaRPr lang="ru-RU" sz="1400" b="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7257" y="4348091"/>
            <a:ext cx="4337257" cy="3995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600" dirty="0" smtClean="0">
                <a:solidFill>
                  <a:schemeClr val="bg1"/>
                </a:solidFill>
              </a:rPr>
              <a:t>Как формируются группы субъектов: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1" name="Подзаголовок 2"/>
          <p:cNvSpPr txBox="1">
            <a:spLocks/>
          </p:cNvSpPr>
          <p:nvPr/>
        </p:nvSpPr>
        <p:spPr>
          <a:xfrm>
            <a:off x="473969" y="4891682"/>
            <a:ext cx="7093157" cy="109260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ru-RU"/>
            </a:defPPr>
            <a:lvl1pPr marR="0" lvl="0" fontAlgn="auto">
              <a:spcAft>
                <a:spcPts val="0"/>
              </a:spcAft>
              <a:buClrTx/>
              <a:buSzTx/>
              <a:tabLst/>
              <a:defRPr sz="1200" b="1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Схожие размеры групп по количеству обучающихся.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Представительство всех федеральных округов.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Представительство «сельских» и «городских» регионов</a:t>
            </a:r>
          </a:p>
          <a:p>
            <a:pPr>
              <a:spcAft>
                <a:spcPts val="600"/>
              </a:spcAft>
            </a:pPr>
            <a:endParaRPr lang="ru-RU" sz="1400" b="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340308"/>
            <a:ext cx="2743200" cy="365125"/>
          </a:xfrm>
        </p:spPr>
        <p:txBody>
          <a:bodyPr/>
          <a:lstStyle/>
          <a:p>
            <a:fld id="{4CB9B150-16F9-4654-A9FF-3F04349E5D0B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217408" y="157006"/>
            <a:ext cx="9853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ОБЩЕРОССИЙСКАЯ ОЦЕНКА ПО МОДЕЛИ </a:t>
            </a:r>
            <a:r>
              <a:rPr lang="ru-RU" sz="20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36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7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8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39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0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1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2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3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4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5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6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7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8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9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0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228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273406"/>
              </p:ext>
            </p:extLst>
          </p:nvPr>
        </p:nvGraphicFramePr>
        <p:xfrm>
          <a:off x="247830" y="754916"/>
          <a:ext cx="11763195" cy="5833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26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526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526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526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5263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5905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2022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2023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2024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036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Сахалинская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Амурская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Магаданская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Камчатский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Приморский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668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Нижегородская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Пермский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Чукотский автономный округ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Хабаровский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Забайкальский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668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Чувашская Республика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Кировская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Оренбургская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Еврейская автономная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Самарская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231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г. Санкт-Петербург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Удмуртская Республика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Мордовия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Татарстан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Башкортостан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701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Коми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Марий Эл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Новгородская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Пензенская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Ленинградская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231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Ингушетия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Мурманская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Архангельская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Калининградская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Карелия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668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Омская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Дагестан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Псковская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Северная Осетия-Алания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Ненецкий автономный округ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668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Тыва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Красноярский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Карачаево-Черкесская Республика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Алтайский край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Чеченская Республика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036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Челябинская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Новосибирская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Хакасия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Курганская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Кемеровская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668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Владимирская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Алтай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Ханты-Мансийский автономный округ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Московская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Тюменская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701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Тульская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Свердловская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г. Москва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Ярославская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Тамбовская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036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Воронежская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Калужская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Костромская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Смоленская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Рязанская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8036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Волгоградская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Орловская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Ростовская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Белгородская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Тверская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4565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Калмыкия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Адыгея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Республика Крым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Астраханская область</a:t>
                      </a: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600"/>
                        </a:spcAft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Курская область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44565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rgbClr val="21252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г. Севастополь</a:t>
                      </a:r>
                    </a:p>
                    <a:p>
                      <a:pPr>
                        <a:lnSpc>
                          <a:spcPct val="80000"/>
                        </a:lnSpc>
                      </a:pPr>
                      <a:endParaRPr lang="ru-RU" sz="1100" kern="1200" dirty="0">
                        <a:solidFill>
                          <a:srgbClr val="212529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16482889"/>
                  </a:ext>
                </a:extLst>
              </a:tr>
            </a:tbl>
          </a:graphicData>
        </a:graphic>
      </p:graphicFrame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315304" y="6651116"/>
            <a:ext cx="10605548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339852"/>
            <a:ext cx="2743200" cy="365125"/>
          </a:xfrm>
        </p:spPr>
        <p:txBody>
          <a:bodyPr/>
          <a:lstStyle/>
          <a:p>
            <a:fld id="{4CB9B150-16F9-4654-A9FF-3F04349E5D0B}" type="slidenum">
              <a:rPr lang="ru-RU" smtClean="0"/>
              <a:pPr/>
              <a:t>7</a:t>
            </a:fld>
            <a:endParaRPr lang="ru-RU" dirty="0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43" name="Прямоугольник 42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217408" y="157006"/>
            <a:ext cx="9853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ОБЩЕРОССИЙСКАЯ ОЦЕНКА ПО МОДЕЛИ </a:t>
            </a:r>
            <a:r>
              <a:rPr lang="ru-RU" sz="20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</a:t>
            </a: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47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8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9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0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1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2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4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6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7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8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59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60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61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09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Группа 52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4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6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9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0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6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90" name="TextBox 41">
            <a:extLst>
              <a:ext uri="{FF2B5EF4-FFF2-40B4-BE49-F238E27FC236}">
                <a16:creationId xmlns:a16="http://schemas.microsoft.com/office/drawing/2014/main" xmlns="" id="{6A11E227-FD05-4E16-8900-13031C87BF42}"/>
              </a:ext>
            </a:extLst>
          </p:cNvPr>
          <p:cNvSpPr txBox="1"/>
          <p:nvPr/>
        </p:nvSpPr>
        <p:spPr>
          <a:xfrm>
            <a:off x="8285346" y="5338367"/>
            <a:ext cx="2913092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Международные исследования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73009" y="2528046"/>
            <a:ext cx="4136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Национальные исследования 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качества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образования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88917" y="2773019"/>
            <a:ext cx="1979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Государственная 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итоговая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аттестация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76578" y="5145327"/>
            <a:ext cx="2091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Всероссийские 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проверочные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работы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69310" y="931731"/>
            <a:ext cx="38507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Общероссийская оценка по модели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PISA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*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05299" y="6622611"/>
            <a:ext cx="55888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*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Приказ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МИНПРОСВЕЩЕНИЯ N 219, РОСОБРНАДЗОРА приказ N 590, от 06.05.2019</a:t>
            </a: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315304" y="6651116"/>
            <a:ext cx="2101326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«Просвещение» 2019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005345" y="1679878"/>
            <a:ext cx="1213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PISA</a:t>
            </a:r>
            <a:endParaRPr lang="ru-RU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260136" y="922389"/>
            <a:ext cx="8803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НОВОЕ!</a:t>
            </a:r>
            <a:endParaRPr lang="ru-RU" sz="1400" b="1" dirty="0">
              <a:solidFill>
                <a:srgbClr val="FF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016215" y="1248484"/>
            <a:ext cx="5523490" cy="4537666"/>
            <a:chOff x="3281123" y="1599044"/>
            <a:chExt cx="5523490" cy="4537666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3333469" y="1599044"/>
              <a:ext cx="5450890" cy="4537666"/>
              <a:chOff x="3381956" y="1489057"/>
              <a:chExt cx="5450890" cy="4537666"/>
            </a:xfrm>
          </p:grpSpPr>
          <p:sp>
            <p:nvSpPr>
              <p:cNvPr id="87" name="Полилиния: фигура 81">
                <a:extLst>
                  <a:ext uri="{FF2B5EF4-FFF2-40B4-BE49-F238E27FC236}">
                    <a16:creationId xmlns:a16="http://schemas.microsoft.com/office/drawing/2014/main" xmlns="" id="{7E4E9A42-580C-41D5-8D94-84683A11A8C9}"/>
                  </a:ext>
                </a:extLst>
              </p:cNvPr>
              <p:cNvSpPr/>
              <p:nvPr/>
            </p:nvSpPr>
            <p:spPr>
              <a:xfrm>
                <a:off x="3381956" y="1490234"/>
                <a:ext cx="5450890" cy="4536489"/>
              </a:xfrm>
              <a:custGeom>
                <a:avLst/>
                <a:gdLst>
                  <a:gd name="connsiteX0" fmla="*/ 1239899 w 2487142"/>
                  <a:gd name="connsiteY0" fmla="*/ 337 h 2322329"/>
                  <a:gd name="connsiteX1" fmla="*/ 1507315 w 2487142"/>
                  <a:gd name="connsiteY1" fmla="*/ 197071 h 2322329"/>
                  <a:gd name="connsiteX2" fmla="*/ 1318646 w 2487142"/>
                  <a:gd name="connsiteY2" fmla="*/ 517080 h 2322329"/>
                  <a:gd name="connsiteX3" fmla="*/ 1318646 w 2487142"/>
                  <a:gd name="connsiteY3" fmla="*/ 895666 h 2322329"/>
                  <a:gd name="connsiteX4" fmla="*/ 1609891 w 2487142"/>
                  <a:gd name="connsiteY4" fmla="*/ 1097930 h 2322329"/>
                  <a:gd name="connsiteX5" fmla="*/ 1962538 w 2487142"/>
                  <a:gd name="connsiteY5" fmla="*/ 950500 h 2322329"/>
                  <a:gd name="connsiteX6" fmla="*/ 2121236 w 2487142"/>
                  <a:gd name="connsiteY6" fmla="*/ 672671 h 2322329"/>
                  <a:gd name="connsiteX7" fmla="*/ 2467867 w 2487142"/>
                  <a:gd name="connsiteY7" fmla="*/ 812594 h 2322329"/>
                  <a:gd name="connsiteX8" fmla="*/ 2325364 w 2487142"/>
                  <a:gd name="connsiteY8" fmla="*/ 1157361 h 2322329"/>
                  <a:gd name="connsiteX9" fmla="*/ 2016716 w 2487142"/>
                  <a:gd name="connsiteY9" fmla="*/ 1071990 h 2322329"/>
                  <a:gd name="connsiteX10" fmla="*/ 1655532 w 2487142"/>
                  <a:gd name="connsiteY10" fmla="*/ 1220404 h 2322329"/>
                  <a:gd name="connsiteX11" fmla="*/ 1663412 w 2487142"/>
                  <a:gd name="connsiteY11" fmla="*/ 1300193 h 2322329"/>
                  <a:gd name="connsiteX12" fmla="*/ 1580340 w 2487142"/>
                  <a:gd name="connsiteY12" fmla="*/ 1547111 h 2322329"/>
                  <a:gd name="connsiteX13" fmla="*/ 1864033 w 2487142"/>
                  <a:gd name="connsiteY13" fmla="*/ 1833760 h 2322329"/>
                  <a:gd name="connsiteX14" fmla="*/ 2185031 w 2487142"/>
                  <a:gd name="connsiteY14" fmla="*/ 1875105 h 2322329"/>
                  <a:gd name="connsiteX15" fmla="*/ 2182647 w 2487142"/>
                  <a:gd name="connsiteY15" fmla="*/ 2246580 h 2322329"/>
                  <a:gd name="connsiteX16" fmla="*/ 1811169 w 2487142"/>
                  <a:gd name="connsiteY16" fmla="*/ 2244196 h 2322329"/>
                  <a:gd name="connsiteX17" fmla="*/ 1771768 w 2487142"/>
                  <a:gd name="connsiteY17" fmla="*/ 1922414 h 2322329"/>
                  <a:gd name="connsiteX18" fmla="*/ 1486761 w 2487142"/>
                  <a:gd name="connsiteY18" fmla="*/ 1637407 h 2322329"/>
                  <a:gd name="connsiteX19" fmla="*/ 1019192 w 2487142"/>
                  <a:gd name="connsiteY19" fmla="*/ 1637407 h 2322329"/>
                  <a:gd name="connsiteX20" fmla="*/ 734185 w 2487142"/>
                  <a:gd name="connsiteY20" fmla="*/ 1922414 h 2322329"/>
                  <a:gd name="connsiteX21" fmla="*/ 734185 w 2487142"/>
                  <a:gd name="connsiteY21" fmla="*/ 2190406 h 2322329"/>
                  <a:gd name="connsiteX22" fmla="*/ 374256 w 2487142"/>
                  <a:gd name="connsiteY22" fmla="*/ 2282343 h 2322329"/>
                  <a:gd name="connsiteX23" fmla="*/ 282318 w 2487142"/>
                  <a:gd name="connsiteY23" fmla="*/ 1922414 h 2322329"/>
                  <a:gd name="connsiteX24" fmla="*/ 642247 w 2487142"/>
                  <a:gd name="connsiteY24" fmla="*/ 1830476 h 2322329"/>
                  <a:gd name="connsiteX25" fmla="*/ 924299 w 2487142"/>
                  <a:gd name="connsiteY25" fmla="*/ 1544813 h 2322329"/>
                  <a:gd name="connsiteX26" fmla="*/ 850749 w 2487142"/>
                  <a:gd name="connsiteY26" fmla="*/ 1216464 h 2322329"/>
                  <a:gd name="connsiteX27" fmla="*/ 487923 w 2487142"/>
                  <a:gd name="connsiteY27" fmla="*/ 1068707 h 2322329"/>
                  <a:gd name="connsiteX28" fmla="*/ 223951 w 2487142"/>
                  <a:gd name="connsiteY28" fmla="*/ 1166473 h 2322329"/>
                  <a:gd name="connsiteX29" fmla="*/ 4696 w 2487142"/>
                  <a:gd name="connsiteY29" fmla="*/ 846683 h 2322329"/>
                  <a:gd name="connsiteX30" fmla="*/ 324488 w 2487142"/>
                  <a:gd name="connsiteY30" fmla="*/ 627425 h 2322329"/>
                  <a:gd name="connsiteX31" fmla="*/ 543743 w 2487142"/>
                  <a:gd name="connsiteY31" fmla="*/ 947217 h 2322329"/>
                  <a:gd name="connsiteX32" fmla="*/ 897703 w 2487142"/>
                  <a:gd name="connsiteY32" fmla="*/ 1095303 h 2322329"/>
                  <a:gd name="connsiteX33" fmla="*/ 1187306 w 2487142"/>
                  <a:gd name="connsiteY33" fmla="*/ 895338 h 2322329"/>
                  <a:gd name="connsiteX34" fmla="*/ 1187306 w 2487142"/>
                  <a:gd name="connsiteY34" fmla="*/ 517080 h 2322329"/>
                  <a:gd name="connsiteX35" fmla="*/ 998637 w 2487142"/>
                  <a:gd name="connsiteY35" fmla="*/ 328411 h 2322329"/>
                  <a:gd name="connsiteX36" fmla="*/ 1187306 w 2487142"/>
                  <a:gd name="connsiteY36" fmla="*/ 8405 h 2322329"/>
                  <a:gd name="connsiteX37" fmla="*/ 1239899 w 2487142"/>
                  <a:gd name="connsiteY37" fmla="*/ 337 h 232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487142" h="2322329">
                    <a:moveTo>
                      <a:pt x="1239899" y="337"/>
                    </a:moveTo>
                    <a:cubicBezTo>
                      <a:pt x="1361920" y="-5871"/>
                      <a:pt x="1475580" y="74165"/>
                      <a:pt x="1507315" y="197071"/>
                    </a:cubicBezTo>
                    <a:cubicBezTo>
                      <a:pt x="1543581" y="337539"/>
                      <a:pt x="1459114" y="480810"/>
                      <a:pt x="1318646" y="517080"/>
                    </a:cubicBezTo>
                    <a:lnTo>
                      <a:pt x="1318646" y="895666"/>
                    </a:lnTo>
                    <a:cubicBezTo>
                      <a:pt x="1441383" y="915420"/>
                      <a:pt x="1548517" y="989820"/>
                      <a:pt x="1609891" y="1097930"/>
                    </a:cubicBezTo>
                    <a:lnTo>
                      <a:pt x="1962538" y="950500"/>
                    </a:lnTo>
                    <a:cubicBezTo>
                      <a:pt x="1947014" y="832754"/>
                      <a:pt x="2011928" y="719113"/>
                      <a:pt x="2121236" y="672671"/>
                    </a:cubicBezTo>
                    <a:cubicBezTo>
                      <a:pt x="2255593" y="615591"/>
                      <a:pt x="2410787" y="678237"/>
                      <a:pt x="2467867" y="812594"/>
                    </a:cubicBezTo>
                    <a:cubicBezTo>
                      <a:pt x="2521874" y="947145"/>
                      <a:pt x="2458608" y="1100206"/>
                      <a:pt x="2325364" y="1157361"/>
                    </a:cubicBezTo>
                    <a:cubicBezTo>
                      <a:pt x="2215025" y="1202158"/>
                      <a:pt x="2088352" y="1167120"/>
                      <a:pt x="2016716" y="1071990"/>
                    </a:cubicBezTo>
                    <a:lnTo>
                      <a:pt x="1655532" y="1220404"/>
                    </a:lnTo>
                    <a:cubicBezTo>
                      <a:pt x="1660818" y="1246669"/>
                      <a:pt x="1663458" y="1273400"/>
                      <a:pt x="1663412" y="1300193"/>
                    </a:cubicBezTo>
                    <a:cubicBezTo>
                      <a:pt x="1663439" y="1389363"/>
                      <a:pt x="1634262" y="1476089"/>
                      <a:pt x="1580340" y="1547111"/>
                    </a:cubicBezTo>
                    <a:lnTo>
                      <a:pt x="1864033" y="1833760"/>
                    </a:lnTo>
                    <a:cubicBezTo>
                      <a:pt x="1967825" y="1772158"/>
                      <a:pt x="2100238" y="1789213"/>
                      <a:pt x="2185031" y="1875105"/>
                    </a:cubicBezTo>
                    <a:cubicBezTo>
                      <a:pt x="2286954" y="1978345"/>
                      <a:pt x="2285886" y="2144660"/>
                      <a:pt x="2182647" y="2246580"/>
                    </a:cubicBezTo>
                    <a:cubicBezTo>
                      <a:pt x="2079407" y="2348503"/>
                      <a:pt x="1913092" y="2347435"/>
                      <a:pt x="1811169" y="2244196"/>
                    </a:cubicBezTo>
                    <a:cubicBezTo>
                      <a:pt x="1727591" y="2157798"/>
                      <a:pt x="1711506" y="2026425"/>
                      <a:pt x="1771768" y="1922414"/>
                    </a:cubicBezTo>
                    <a:lnTo>
                      <a:pt x="1486761" y="1637407"/>
                    </a:lnTo>
                    <a:cubicBezTo>
                      <a:pt x="1346198" y="1735052"/>
                      <a:pt x="1159755" y="1735052"/>
                      <a:pt x="1019192" y="1637407"/>
                    </a:cubicBezTo>
                    <a:lnTo>
                      <a:pt x="734185" y="1922414"/>
                    </a:lnTo>
                    <a:cubicBezTo>
                      <a:pt x="783181" y="2005027"/>
                      <a:pt x="783181" y="2107793"/>
                      <a:pt x="734185" y="2190406"/>
                    </a:cubicBezTo>
                    <a:cubicBezTo>
                      <a:pt x="660182" y="2315185"/>
                      <a:pt x="499038" y="2356347"/>
                      <a:pt x="374256" y="2282343"/>
                    </a:cubicBezTo>
                    <a:cubicBezTo>
                      <a:pt x="249476" y="2208337"/>
                      <a:pt x="208315" y="2047193"/>
                      <a:pt x="282318" y="1922414"/>
                    </a:cubicBezTo>
                    <a:cubicBezTo>
                      <a:pt x="356324" y="1797635"/>
                      <a:pt x="517468" y="1756473"/>
                      <a:pt x="642247" y="1830476"/>
                    </a:cubicBezTo>
                    <a:lnTo>
                      <a:pt x="924299" y="1544813"/>
                    </a:lnTo>
                    <a:cubicBezTo>
                      <a:pt x="853747" y="1451013"/>
                      <a:pt x="826953" y="1331396"/>
                      <a:pt x="850749" y="1216464"/>
                    </a:cubicBezTo>
                    <a:lnTo>
                      <a:pt x="487923" y="1068707"/>
                    </a:lnTo>
                    <a:cubicBezTo>
                      <a:pt x="424654" y="1147425"/>
                      <a:pt x="323233" y="1184992"/>
                      <a:pt x="223951" y="1166473"/>
                    </a:cubicBezTo>
                    <a:cubicBezTo>
                      <a:pt x="75097" y="1138711"/>
                      <a:pt x="-23067" y="995537"/>
                      <a:pt x="4696" y="846683"/>
                    </a:cubicBezTo>
                    <a:cubicBezTo>
                      <a:pt x="32458" y="697829"/>
                      <a:pt x="175631" y="599663"/>
                      <a:pt x="324488" y="627425"/>
                    </a:cubicBezTo>
                    <a:cubicBezTo>
                      <a:pt x="473341" y="655187"/>
                      <a:pt x="571505" y="798363"/>
                      <a:pt x="543743" y="947217"/>
                    </a:cubicBezTo>
                    <a:lnTo>
                      <a:pt x="897703" y="1095303"/>
                    </a:lnTo>
                    <a:cubicBezTo>
                      <a:pt x="959242" y="988477"/>
                      <a:pt x="1065607" y="915035"/>
                      <a:pt x="1187306" y="895338"/>
                    </a:cubicBezTo>
                    <a:lnTo>
                      <a:pt x="1187306" y="517080"/>
                    </a:lnTo>
                    <a:cubicBezTo>
                      <a:pt x="1094781" y="493189"/>
                      <a:pt x="1022528" y="420936"/>
                      <a:pt x="998637" y="328411"/>
                    </a:cubicBezTo>
                    <a:cubicBezTo>
                      <a:pt x="962371" y="187946"/>
                      <a:pt x="1046839" y="44671"/>
                      <a:pt x="1187306" y="8405"/>
                    </a:cubicBezTo>
                    <a:cubicBezTo>
                      <a:pt x="1204865" y="3871"/>
                      <a:pt x="1222467" y="1224"/>
                      <a:pt x="1239899" y="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88000">
                    <a:srgbClr val="2D2B8D"/>
                  </a:gs>
                </a:gsLst>
                <a:lin ang="2400000" scaled="0"/>
              </a:gradFill>
              <a:ln w="32742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>
                  <a:solidFill>
                    <a:schemeClr val="tx1"/>
                  </a:solidFill>
                </a:endParaRPr>
              </a:p>
            </p:txBody>
          </p:sp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68289" y="1489057"/>
                <a:ext cx="1971675" cy="1752600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>
              <a:off x="3281123" y="3133161"/>
              <a:ext cx="1213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ГИА</a:t>
              </a:r>
              <a:endParaRPr lang="ru-RU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769507" y="5470199"/>
              <a:ext cx="1213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ВПР </a:t>
              </a:r>
              <a:endParaRPr lang="ru-RU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591081" y="3196059"/>
              <a:ext cx="1213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НИКО</a:t>
              </a:r>
              <a:endParaRPr lang="ru-RU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080898" y="5429745"/>
              <a:ext cx="1213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МИ</a:t>
              </a:r>
              <a:endParaRPr lang="ru-RU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6" name="Номер слайда 8"/>
          <p:cNvSpPr txBox="1">
            <a:spLocks/>
          </p:cNvSpPr>
          <p:nvPr/>
        </p:nvSpPr>
        <p:spPr>
          <a:xfrm>
            <a:off x="9448800" y="634830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 smtClean="0">
                <a:solidFill>
                  <a:schemeClr val="tx1">
                    <a:tint val="75000"/>
                  </a:schemeClr>
                </a:solidFill>
              </a:rPr>
              <a:t>8</a:t>
            </a:r>
            <a:endParaRPr lang="ru-RU" sz="1200" dirty="0">
              <a:solidFill>
                <a:schemeClr val="tx1">
                  <a:tint val="75000"/>
                </a:schemeClr>
              </a:solidFill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60" name="Прямоугольник 59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61" name="TextBox 60"/>
          <p:cNvSpPr txBox="1"/>
          <p:nvPr/>
        </p:nvSpPr>
        <p:spPr>
          <a:xfrm>
            <a:off x="217408" y="157006"/>
            <a:ext cx="9853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ЕДИНАЯ СИСТЕМА ОЦЕНКИ КАЧЕСТВА ОБРАЗОВАНИЯ</a:t>
            </a:r>
            <a:endParaRPr lang="ru-RU" sz="20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Группа 44"/>
          <p:cNvGrpSpPr/>
          <p:nvPr/>
        </p:nvGrpSpPr>
        <p:grpSpPr>
          <a:xfrm>
            <a:off x="10736427" y="52248"/>
            <a:ext cx="1159482" cy="400919"/>
            <a:chOff x="338369" y="163286"/>
            <a:chExt cx="1440066" cy="497938"/>
          </a:xfrm>
        </p:grpSpPr>
        <p:sp>
          <p:nvSpPr>
            <p:cNvPr id="67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68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69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70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74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75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76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77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78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81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82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83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84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85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39190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Прямоугольник 245"/>
          <p:cNvSpPr/>
          <p:nvPr/>
        </p:nvSpPr>
        <p:spPr>
          <a:xfrm flipH="1">
            <a:off x="2639616" y="-16112"/>
            <a:ext cx="9552384" cy="597909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292376" y="-13844"/>
            <a:ext cx="10515600" cy="741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2F5597"/>
                </a:solidFill>
                <a:latin typeface="+mn-lt"/>
                <a:ea typeface="+mn-ea"/>
                <a:cs typeface="+mn-cs"/>
              </a:rPr>
              <a:t>ФУНКЦИОНАЛЬНАЯ ГРАМОТНОСТЬ</a:t>
            </a:r>
          </a:p>
        </p:txBody>
      </p:sp>
      <p:sp>
        <p:nvSpPr>
          <p:cNvPr id="3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692582" y="3546026"/>
            <a:ext cx="1715653" cy="1208700"/>
            <a:chOff x="3172" y="1748"/>
            <a:chExt cx="1346" cy="822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2" y="1748"/>
              <a:ext cx="1336" cy="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205"/>
            <p:cNvGrpSpPr>
              <a:grpSpLocks/>
            </p:cNvGrpSpPr>
            <p:nvPr/>
          </p:nvGrpSpPr>
          <p:grpSpPr bwMode="auto">
            <a:xfrm>
              <a:off x="3172" y="1756"/>
              <a:ext cx="1346" cy="814"/>
              <a:chOff x="3172" y="1756"/>
              <a:chExt cx="1346" cy="814"/>
            </a:xfrm>
          </p:grpSpPr>
          <p:sp>
            <p:nvSpPr>
              <p:cNvPr id="15" name="Freeform 5"/>
              <p:cNvSpPr>
                <a:spLocks/>
              </p:cNvSpPr>
              <p:nvPr/>
            </p:nvSpPr>
            <p:spPr bwMode="auto">
              <a:xfrm>
                <a:off x="3888" y="1980"/>
                <a:ext cx="123" cy="366"/>
              </a:xfrm>
              <a:custGeom>
                <a:avLst/>
                <a:gdLst/>
                <a:ahLst/>
                <a:cxnLst>
                  <a:cxn ang="0">
                    <a:pos x="533" y="37"/>
                  </a:cxn>
                  <a:cxn ang="0">
                    <a:pos x="533" y="1584"/>
                  </a:cxn>
                  <a:cxn ang="0">
                    <a:pos x="463" y="1576"/>
                  </a:cxn>
                  <a:cxn ang="0">
                    <a:pos x="463" y="1576"/>
                  </a:cxn>
                  <a:cxn ang="0">
                    <a:pos x="190" y="1576"/>
                  </a:cxn>
                  <a:cxn ang="0">
                    <a:pos x="0" y="1576"/>
                  </a:cxn>
                  <a:cxn ang="0">
                    <a:pos x="0" y="37"/>
                  </a:cxn>
                  <a:cxn ang="0">
                    <a:pos x="37" y="0"/>
                  </a:cxn>
                  <a:cxn ang="0">
                    <a:pos x="497" y="0"/>
                  </a:cxn>
                  <a:cxn ang="0">
                    <a:pos x="533" y="37"/>
                  </a:cxn>
                </a:cxnLst>
                <a:rect l="0" t="0" r="r" b="b"/>
                <a:pathLst>
                  <a:path w="533" h="1584">
                    <a:moveTo>
                      <a:pt x="533" y="37"/>
                    </a:moveTo>
                    <a:lnTo>
                      <a:pt x="533" y="1584"/>
                    </a:lnTo>
                    <a:cubicBezTo>
                      <a:pt x="511" y="1579"/>
                      <a:pt x="487" y="1576"/>
                      <a:pt x="463" y="1576"/>
                    </a:cubicBezTo>
                    <a:lnTo>
                      <a:pt x="463" y="1576"/>
                    </a:lnTo>
                    <a:lnTo>
                      <a:pt x="190" y="1576"/>
                    </a:lnTo>
                    <a:lnTo>
                      <a:pt x="0" y="1576"/>
                    </a:lnTo>
                    <a:lnTo>
                      <a:pt x="0" y="37"/>
                    </a:lnTo>
                    <a:cubicBezTo>
                      <a:pt x="0" y="17"/>
                      <a:pt x="17" y="0"/>
                      <a:pt x="37" y="0"/>
                    </a:cubicBezTo>
                    <a:lnTo>
                      <a:pt x="497" y="0"/>
                    </a:lnTo>
                    <a:cubicBezTo>
                      <a:pt x="517" y="0"/>
                      <a:pt x="533" y="17"/>
                      <a:pt x="533" y="37"/>
                    </a:cubicBezTo>
                    <a:close/>
                  </a:path>
                </a:pathLst>
              </a:custGeom>
              <a:solidFill>
                <a:srgbClr val="37658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 6"/>
              <p:cNvSpPr>
                <a:spLocks/>
              </p:cNvSpPr>
              <p:nvPr/>
            </p:nvSpPr>
            <p:spPr bwMode="auto">
              <a:xfrm>
                <a:off x="4011" y="1980"/>
                <a:ext cx="122" cy="423"/>
              </a:xfrm>
              <a:custGeom>
                <a:avLst/>
                <a:gdLst/>
                <a:ahLst/>
                <a:cxnLst>
                  <a:cxn ang="0">
                    <a:pos x="533" y="37"/>
                  </a:cxn>
                  <a:cxn ang="0">
                    <a:pos x="533" y="1585"/>
                  </a:cxn>
                  <a:cxn ang="0">
                    <a:pos x="368" y="1676"/>
                  </a:cxn>
                  <a:cxn ang="0">
                    <a:pos x="368" y="1676"/>
                  </a:cxn>
                  <a:cxn ang="0">
                    <a:pos x="280" y="1829"/>
                  </a:cxn>
                  <a:cxn ang="0">
                    <a:pos x="257" y="1829"/>
                  </a:cxn>
                  <a:cxn ang="0">
                    <a:pos x="169" y="1676"/>
                  </a:cxn>
                  <a:cxn ang="0">
                    <a:pos x="169" y="1676"/>
                  </a:cxn>
                  <a:cxn ang="0">
                    <a:pos x="0" y="1584"/>
                  </a:cxn>
                  <a:cxn ang="0">
                    <a:pos x="0" y="37"/>
                  </a:cxn>
                  <a:cxn ang="0">
                    <a:pos x="37" y="0"/>
                  </a:cxn>
                  <a:cxn ang="0">
                    <a:pos x="497" y="0"/>
                  </a:cxn>
                  <a:cxn ang="0">
                    <a:pos x="533" y="37"/>
                  </a:cxn>
                </a:cxnLst>
                <a:rect l="0" t="0" r="r" b="b"/>
                <a:pathLst>
                  <a:path w="533" h="1829">
                    <a:moveTo>
                      <a:pt x="533" y="37"/>
                    </a:moveTo>
                    <a:lnTo>
                      <a:pt x="533" y="1585"/>
                    </a:lnTo>
                    <a:cubicBezTo>
                      <a:pt x="469" y="1599"/>
                      <a:pt x="412" y="1631"/>
                      <a:pt x="368" y="1676"/>
                    </a:cubicBezTo>
                    <a:lnTo>
                      <a:pt x="368" y="1676"/>
                    </a:lnTo>
                    <a:cubicBezTo>
                      <a:pt x="326" y="1718"/>
                      <a:pt x="295" y="1770"/>
                      <a:pt x="280" y="1829"/>
                    </a:cubicBezTo>
                    <a:lnTo>
                      <a:pt x="257" y="1829"/>
                    </a:lnTo>
                    <a:cubicBezTo>
                      <a:pt x="242" y="1770"/>
                      <a:pt x="211" y="1718"/>
                      <a:pt x="169" y="1676"/>
                    </a:cubicBezTo>
                    <a:lnTo>
                      <a:pt x="169" y="1676"/>
                    </a:lnTo>
                    <a:cubicBezTo>
                      <a:pt x="124" y="1630"/>
                      <a:pt x="66" y="1598"/>
                      <a:pt x="0" y="1584"/>
                    </a:cubicBezTo>
                    <a:lnTo>
                      <a:pt x="0" y="37"/>
                    </a:lnTo>
                    <a:cubicBezTo>
                      <a:pt x="0" y="17"/>
                      <a:pt x="17" y="0"/>
                      <a:pt x="37" y="0"/>
                    </a:cubicBezTo>
                    <a:lnTo>
                      <a:pt x="497" y="0"/>
                    </a:lnTo>
                    <a:cubicBezTo>
                      <a:pt x="517" y="0"/>
                      <a:pt x="533" y="17"/>
                      <a:pt x="533" y="37"/>
                    </a:cubicBezTo>
                    <a:close/>
                  </a:path>
                </a:pathLst>
              </a:custGeom>
              <a:solidFill>
                <a:srgbClr val="37658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 7"/>
              <p:cNvSpPr>
                <a:spLocks/>
              </p:cNvSpPr>
              <p:nvPr/>
            </p:nvSpPr>
            <p:spPr bwMode="auto">
              <a:xfrm>
                <a:off x="4133" y="1980"/>
                <a:ext cx="123" cy="366"/>
              </a:xfrm>
              <a:custGeom>
                <a:avLst/>
                <a:gdLst/>
                <a:ahLst/>
                <a:cxnLst>
                  <a:cxn ang="0">
                    <a:pos x="533" y="37"/>
                  </a:cxn>
                  <a:cxn ang="0">
                    <a:pos x="533" y="1576"/>
                  </a:cxn>
                  <a:cxn ang="0">
                    <a:pos x="74" y="1576"/>
                  </a:cxn>
                  <a:cxn ang="0">
                    <a:pos x="74" y="1576"/>
                  </a:cxn>
                  <a:cxn ang="0">
                    <a:pos x="0" y="1585"/>
                  </a:cxn>
                  <a:cxn ang="0">
                    <a:pos x="0" y="37"/>
                  </a:cxn>
                  <a:cxn ang="0">
                    <a:pos x="37" y="0"/>
                  </a:cxn>
                  <a:cxn ang="0">
                    <a:pos x="497" y="0"/>
                  </a:cxn>
                  <a:cxn ang="0">
                    <a:pos x="533" y="37"/>
                  </a:cxn>
                </a:cxnLst>
                <a:rect l="0" t="0" r="r" b="b"/>
                <a:pathLst>
                  <a:path w="533" h="1585">
                    <a:moveTo>
                      <a:pt x="533" y="37"/>
                    </a:moveTo>
                    <a:lnTo>
                      <a:pt x="533" y="1576"/>
                    </a:lnTo>
                    <a:lnTo>
                      <a:pt x="74" y="1576"/>
                    </a:lnTo>
                    <a:lnTo>
                      <a:pt x="74" y="1576"/>
                    </a:lnTo>
                    <a:cubicBezTo>
                      <a:pt x="49" y="1576"/>
                      <a:pt x="24" y="1579"/>
                      <a:pt x="0" y="1585"/>
                    </a:cubicBezTo>
                    <a:lnTo>
                      <a:pt x="0" y="37"/>
                    </a:lnTo>
                    <a:cubicBezTo>
                      <a:pt x="0" y="17"/>
                      <a:pt x="17" y="0"/>
                      <a:pt x="37" y="0"/>
                    </a:cubicBezTo>
                    <a:lnTo>
                      <a:pt x="497" y="0"/>
                    </a:lnTo>
                    <a:cubicBezTo>
                      <a:pt x="517" y="0"/>
                      <a:pt x="533" y="17"/>
                      <a:pt x="533" y="37"/>
                    </a:cubicBezTo>
                    <a:close/>
                  </a:path>
                </a:pathLst>
              </a:custGeom>
              <a:solidFill>
                <a:srgbClr val="92AC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8"/>
              <p:cNvSpPr>
                <a:spLocks/>
              </p:cNvSpPr>
              <p:nvPr/>
            </p:nvSpPr>
            <p:spPr bwMode="auto">
              <a:xfrm>
                <a:off x="3949" y="1980"/>
                <a:ext cx="62" cy="366"/>
              </a:xfrm>
              <a:custGeom>
                <a:avLst/>
                <a:gdLst/>
                <a:ahLst/>
                <a:cxnLst>
                  <a:cxn ang="0">
                    <a:pos x="266" y="37"/>
                  </a:cxn>
                  <a:cxn ang="0">
                    <a:pos x="266" y="1584"/>
                  </a:cxn>
                  <a:cxn ang="0">
                    <a:pos x="196" y="1576"/>
                  </a:cxn>
                  <a:cxn ang="0">
                    <a:pos x="196" y="1576"/>
                  </a:cxn>
                  <a:cxn ang="0">
                    <a:pos x="0" y="1576"/>
                  </a:cxn>
                  <a:cxn ang="0">
                    <a:pos x="0" y="0"/>
                  </a:cxn>
                  <a:cxn ang="0">
                    <a:pos x="230" y="0"/>
                  </a:cxn>
                  <a:cxn ang="0">
                    <a:pos x="266" y="37"/>
                  </a:cxn>
                </a:cxnLst>
                <a:rect l="0" t="0" r="r" b="b"/>
                <a:pathLst>
                  <a:path w="266" h="1584">
                    <a:moveTo>
                      <a:pt x="266" y="37"/>
                    </a:moveTo>
                    <a:lnTo>
                      <a:pt x="266" y="1584"/>
                    </a:lnTo>
                    <a:cubicBezTo>
                      <a:pt x="244" y="1579"/>
                      <a:pt x="220" y="1576"/>
                      <a:pt x="196" y="1576"/>
                    </a:cubicBezTo>
                    <a:lnTo>
                      <a:pt x="196" y="1576"/>
                    </a:lnTo>
                    <a:lnTo>
                      <a:pt x="0" y="1576"/>
                    </a:lnTo>
                    <a:lnTo>
                      <a:pt x="0" y="0"/>
                    </a:lnTo>
                    <a:lnTo>
                      <a:pt x="230" y="0"/>
                    </a:lnTo>
                    <a:cubicBezTo>
                      <a:pt x="250" y="0"/>
                      <a:pt x="266" y="17"/>
                      <a:pt x="266" y="37"/>
                    </a:cubicBezTo>
                    <a:close/>
                  </a:path>
                </a:pathLst>
              </a:custGeom>
              <a:solidFill>
                <a:srgbClr val="2C526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9"/>
              <p:cNvSpPr>
                <a:spLocks/>
              </p:cNvSpPr>
              <p:nvPr/>
            </p:nvSpPr>
            <p:spPr bwMode="auto">
              <a:xfrm>
                <a:off x="4072" y="1980"/>
                <a:ext cx="61" cy="423"/>
              </a:xfrm>
              <a:custGeom>
                <a:avLst/>
                <a:gdLst/>
                <a:ahLst/>
                <a:cxnLst>
                  <a:cxn ang="0">
                    <a:pos x="266" y="37"/>
                  </a:cxn>
                  <a:cxn ang="0">
                    <a:pos x="266" y="1585"/>
                  </a:cxn>
                  <a:cxn ang="0">
                    <a:pos x="101" y="1676"/>
                  </a:cxn>
                  <a:cxn ang="0">
                    <a:pos x="101" y="1676"/>
                  </a:cxn>
                  <a:cxn ang="0">
                    <a:pos x="13" y="1829"/>
                  </a:cxn>
                  <a:cxn ang="0">
                    <a:pos x="0" y="1829"/>
                  </a:cxn>
                  <a:cxn ang="0">
                    <a:pos x="0" y="0"/>
                  </a:cxn>
                  <a:cxn ang="0">
                    <a:pos x="230" y="0"/>
                  </a:cxn>
                  <a:cxn ang="0">
                    <a:pos x="266" y="37"/>
                  </a:cxn>
                </a:cxnLst>
                <a:rect l="0" t="0" r="r" b="b"/>
                <a:pathLst>
                  <a:path w="266" h="1829">
                    <a:moveTo>
                      <a:pt x="266" y="37"/>
                    </a:moveTo>
                    <a:lnTo>
                      <a:pt x="266" y="1585"/>
                    </a:lnTo>
                    <a:cubicBezTo>
                      <a:pt x="202" y="1599"/>
                      <a:pt x="145" y="1631"/>
                      <a:pt x="101" y="1676"/>
                    </a:cubicBezTo>
                    <a:lnTo>
                      <a:pt x="101" y="1676"/>
                    </a:lnTo>
                    <a:cubicBezTo>
                      <a:pt x="59" y="1718"/>
                      <a:pt x="28" y="1770"/>
                      <a:pt x="13" y="1829"/>
                    </a:cubicBezTo>
                    <a:lnTo>
                      <a:pt x="0" y="1829"/>
                    </a:lnTo>
                    <a:lnTo>
                      <a:pt x="0" y="0"/>
                    </a:lnTo>
                    <a:lnTo>
                      <a:pt x="230" y="0"/>
                    </a:lnTo>
                    <a:cubicBezTo>
                      <a:pt x="250" y="0"/>
                      <a:pt x="266" y="17"/>
                      <a:pt x="266" y="37"/>
                    </a:cubicBezTo>
                    <a:close/>
                  </a:path>
                </a:pathLst>
              </a:custGeom>
              <a:solidFill>
                <a:srgbClr val="2C526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0"/>
              <p:cNvSpPr>
                <a:spLocks/>
              </p:cNvSpPr>
              <p:nvPr/>
            </p:nvSpPr>
            <p:spPr bwMode="auto">
              <a:xfrm>
                <a:off x="4195" y="1980"/>
                <a:ext cx="61" cy="364"/>
              </a:xfrm>
              <a:custGeom>
                <a:avLst/>
                <a:gdLst/>
                <a:ahLst/>
                <a:cxnLst>
                  <a:cxn ang="0">
                    <a:pos x="266" y="37"/>
                  </a:cxn>
                  <a:cxn ang="0">
                    <a:pos x="266" y="1576"/>
                  </a:cxn>
                  <a:cxn ang="0">
                    <a:pos x="0" y="1576"/>
                  </a:cxn>
                  <a:cxn ang="0">
                    <a:pos x="0" y="0"/>
                  </a:cxn>
                  <a:cxn ang="0">
                    <a:pos x="230" y="0"/>
                  </a:cxn>
                  <a:cxn ang="0">
                    <a:pos x="266" y="37"/>
                  </a:cxn>
                </a:cxnLst>
                <a:rect l="0" t="0" r="r" b="b"/>
                <a:pathLst>
                  <a:path w="266" h="1576">
                    <a:moveTo>
                      <a:pt x="266" y="37"/>
                    </a:moveTo>
                    <a:lnTo>
                      <a:pt x="266" y="1576"/>
                    </a:lnTo>
                    <a:lnTo>
                      <a:pt x="0" y="1576"/>
                    </a:lnTo>
                    <a:lnTo>
                      <a:pt x="0" y="0"/>
                    </a:lnTo>
                    <a:lnTo>
                      <a:pt x="230" y="0"/>
                    </a:lnTo>
                    <a:cubicBezTo>
                      <a:pt x="250" y="0"/>
                      <a:pt x="266" y="17"/>
                      <a:pt x="266" y="37"/>
                    </a:cubicBezTo>
                    <a:close/>
                  </a:path>
                </a:pathLst>
              </a:custGeom>
              <a:solidFill>
                <a:srgbClr val="7391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Rectangle 11"/>
              <p:cNvSpPr>
                <a:spLocks noChangeArrowheads="1"/>
              </p:cNvSpPr>
              <p:nvPr/>
            </p:nvSpPr>
            <p:spPr bwMode="auto">
              <a:xfrm>
                <a:off x="3896" y="2038"/>
                <a:ext cx="107" cy="4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Rectangle 12"/>
              <p:cNvSpPr>
                <a:spLocks noChangeArrowheads="1"/>
              </p:cNvSpPr>
              <p:nvPr/>
            </p:nvSpPr>
            <p:spPr bwMode="auto">
              <a:xfrm>
                <a:off x="3896" y="2020"/>
                <a:ext cx="107" cy="12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Rectangle 13"/>
              <p:cNvSpPr>
                <a:spLocks noChangeArrowheads="1"/>
              </p:cNvSpPr>
              <p:nvPr/>
            </p:nvSpPr>
            <p:spPr bwMode="auto">
              <a:xfrm>
                <a:off x="4018" y="2038"/>
                <a:ext cx="108" cy="4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Rectangle 14"/>
              <p:cNvSpPr>
                <a:spLocks noChangeArrowheads="1"/>
              </p:cNvSpPr>
              <p:nvPr/>
            </p:nvSpPr>
            <p:spPr bwMode="auto">
              <a:xfrm>
                <a:off x="4018" y="2020"/>
                <a:ext cx="108" cy="12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Rectangle 15"/>
              <p:cNvSpPr>
                <a:spLocks noChangeArrowheads="1"/>
              </p:cNvSpPr>
              <p:nvPr/>
            </p:nvSpPr>
            <p:spPr bwMode="auto">
              <a:xfrm>
                <a:off x="4141" y="2038"/>
                <a:ext cx="108" cy="4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Rectangle 16"/>
              <p:cNvSpPr>
                <a:spLocks noChangeArrowheads="1"/>
              </p:cNvSpPr>
              <p:nvPr/>
            </p:nvSpPr>
            <p:spPr bwMode="auto">
              <a:xfrm>
                <a:off x="4141" y="2020"/>
                <a:ext cx="108" cy="12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Rectangle 17"/>
              <p:cNvSpPr>
                <a:spLocks noChangeArrowheads="1"/>
              </p:cNvSpPr>
              <p:nvPr/>
            </p:nvSpPr>
            <p:spPr bwMode="auto">
              <a:xfrm>
                <a:off x="3949" y="2038"/>
                <a:ext cx="54" cy="49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Rectangle 18"/>
              <p:cNvSpPr>
                <a:spLocks noChangeArrowheads="1"/>
              </p:cNvSpPr>
              <p:nvPr/>
            </p:nvSpPr>
            <p:spPr bwMode="auto">
              <a:xfrm>
                <a:off x="3949" y="2020"/>
                <a:ext cx="54" cy="12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 19"/>
              <p:cNvSpPr>
                <a:spLocks noChangeArrowheads="1"/>
              </p:cNvSpPr>
              <p:nvPr/>
            </p:nvSpPr>
            <p:spPr bwMode="auto">
              <a:xfrm>
                <a:off x="4072" y="2038"/>
                <a:ext cx="54" cy="49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Rectangle 20"/>
              <p:cNvSpPr>
                <a:spLocks noChangeArrowheads="1"/>
              </p:cNvSpPr>
              <p:nvPr/>
            </p:nvSpPr>
            <p:spPr bwMode="auto">
              <a:xfrm>
                <a:off x="4072" y="2020"/>
                <a:ext cx="54" cy="12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Rectangle 21"/>
              <p:cNvSpPr>
                <a:spLocks noChangeArrowheads="1"/>
              </p:cNvSpPr>
              <p:nvPr/>
            </p:nvSpPr>
            <p:spPr bwMode="auto">
              <a:xfrm>
                <a:off x="4195" y="2038"/>
                <a:ext cx="54" cy="49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ectangle 22"/>
              <p:cNvSpPr>
                <a:spLocks noChangeArrowheads="1"/>
              </p:cNvSpPr>
              <p:nvPr/>
            </p:nvSpPr>
            <p:spPr bwMode="auto">
              <a:xfrm>
                <a:off x="4195" y="2020"/>
                <a:ext cx="54" cy="12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23"/>
              <p:cNvSpPr>
                <a:spLocks noEditPoints="1"/>
              </p:cNvSpPr>
              <p:nvPr/>
            </p:nvSpPr>
            <p:spPr bwMode="auto">
              <a:xfrm>
                <a:off x="4255" y="1975"/>
                <a:ext cx="211" cy="595"/>
              </a:xfrm>
              <a:custGeom>
                <a:avLst/>
                <a:gdLst/>
                <a:ahLst/>
                <a:cxnLst>
                  <a:cxn ang="0">
                    <a:pos x="530" y="33"/>
                  </a:cxn>
                  <a:cxn ang="0">
                    <a:pos x="777" y="1599"/>
                  </a:cxn>
                  <a:cxn ang="0">
                    <a:pos x="237" y="1599"/>
                  </a:cxn>
                  <a:cxn ang="0">
                    <a:pos x="4" y="116"/>
                  </a:cxn>
                  <a:cxn ang="0">
                    <a:pos x="34" y="75"/>
                  </a:cxn>
                  <a:cxn ang="0">
                    <a:pos x="488" y="3"/>
                  </a:cxn>
                  <a:cxn ang="0">
                    <a:pos x="530" y="33"/>
                  </a:cxn>
                  <a:cxn ang="0">
                    <a:pos x="842" y="2012"/>
                  </a:cxn>
                  <a:cxn ang="0">
                    <a:pos x="912" y="2460"/>
                  </a:cxn>
                  <a:cxn ang="0">
                    <a:pos x="882" y="2502"/>
                  </a:cxn>
                  <a:cxn ang="0">
                    <a:pos x="428" y="2574"/>
                  </a:cxn>
                  <a:cxn ang="0">
                    <a:pos x="386" y="2543"/>
                  </a:cxn>
                  <a:cxn ang="0">
                    <a:pos x="302" y="2012"/>
                  </a:cxn>
                  <a:cxn ang="0">
                    <a:pos x="842" y="2012"/>
                  </a:cxn>
                </a:cxnLst>
                <a:rect l="0" t="0" r="r" b="b"/>
                <a:pathLst>
                  <a:path w="915" h="2577">
                    <a:moveTo>
                      <a:pt x="530" y="33"/>
                    </a:moveTo>
                    <a:lnTo>
                      <a:pt x="777" y="1599"/>
                    </a:lnTo>
                    <a:lnTo>
                      <a:pt x="237" y="1599"/>
                    </a:lnTo>
                    <a:lnTo>
                      <a:pt x="4" y="116"/>
                    </a:lnTo>
                    <a:cubicBezTo>
                      <a:pt x="0" y="97"/>
                      <a:pt x="14" y="78"/>
                      <a:pt x="34" y="75"/>
                    </a:cubicBezTo>
                    <a:lnTo>
                      <a:pt x="488" y="3"/>
                    </a:lnTo>
                    <a:cubicBezTo>
                      <a:pt x="508" y="0"/>
                      <a:pt x="527" y="14"/>
                      <a:pt x="530" y="33"/>
                    </a:cubicBezTo>
                    <a:close/>
                    <a:moveTo>
                      <a:pt x="842" y="2012"/>
                    </a:moveTo>
                    <a:lnTo>
                      <a:pt x="912" y="2460"/>
                    </a:lnTo>
                    <a:cubicBezTo>
                      <a:pt x="915" y="2480"/>
                      <a:pt x="902" y="2499"/>
                      <a:pt x="882" y="2502"/>
                    </a:cubicBezTo>
                    <a:lnTo>
                      <a:pt x="428" y="2574"/>
                    </a:lnTo>
                    <a:cubicBezTo>
                      <a:pt x="408" y="2577"/>
                      <a:pt x="389" y="2563"/>
                      <a:pt x="386" y="2543"/>
                    </a:cubicBezTo>
                    <a:lnTo>
                      <a:pt x="302" y="2012"/>
                    </a:lnTo>
                    <a:lnTo>
                      <a:pt x="842" y="2012"/>
                    </a:lnTo>
                    <a:close/>
                  </a:path>
                </a:pathLst>
              </a:custGeom>
              <a:solidFill>
                <a:srgbClr val="92AC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24"/>
              <p:cNvSpPr>
                <a:spLocks noEditPoints="1"/>
              </p:cNvSpPr>
              <p:nvPr/>
            </p:nvSpPr>
            <p:spPr bwMode="auto">
              <a:xfrm>
                <a:off x="4315" y="1975"/>
                <a:ext cx="151" cy="586"/>
              </a:xfrm>
              <a:custGeom>
                <a:avLst/>
                <a:gdLst/>
                <a:ahLst/>
                <a:cxnLst>
                  <a:cxn ang="0">
                    <a:pos x="269" y="33"/>
                  </a:cxn>
                  <a:cxn ang="0">
                    <a:pos x="516" y="1599"/>
                  </a:cxn>
                  <a:cxn ang="0">
                    <a:pos x="246" y="1599"/>
                  </a:cxn>
                  <a:cxn ang="0">
                    <a:pos x="0" y="39"/>
                  </a:cxn>
                  <a:cxn ang="0">
                    <a:pos x="227" y="3"/>
                  </a:cxn>
                  <a:cxn ang="0">
                    <a:pos x="269" y="33"/>
                  </a:cxn>
                  <a:cxn ang="0">
                    <a:pos x="581" y="2012"/>
                  </a:cxn>
                  <a:cxn ang="0">
                    <a:pos x="651" y="2460"/>
                  </a:cxn>
                  <a:cxn ang="0">
                    <a:pos x="621" y="2502"/>
                  </a:cxn>
                  <a:cxn ang="0">
                    <a:pos x="394" y="2538"/>
                  </a:cxn>
                  <a:cxn ang="0">
                    <a:pos x="311" y="2012"/>
                  </a:cxn>
                  <a:cxn ang="0">
                    <a:pos x="581" y="2012"/>
                  </a:cxn>
                </a:cxnLst>
                <a:rect l="0" t="0" r="r" b="b"/>
                <a:pathLst>
                  <a:path w="654" h="2538">
                    <a:moveTo>
                      <a:pt x="269" y="33"/>
                    </a:moveTo>
                    <a:lnTo>
                      <a:pt x="516" y="1599"/>
                    </a:lnTo>
                    <a:lnTo>
                      <a:pt x="246" y="1599"/>
                    </a:lnTo>
                    <a:lnTo>
                      <a:pt x="0" y="39"/>
                    </a:lnTo>
                    <a:lnTo>
                      <a:pt x="227" y="3"/>
                    </a:lnTo>
                    <a:cubicBezTo>
                      <a:pt x="247" y="0"/>
                      <a:pt x="266" y="14"/>
                      <a:pt x="269" y="33"/>
                    </a:cubicBezTo>
                    <a:close/>
                    <a:moveTo>
                      <a:pt x="581" y="2012"/>
                    </a:moveTo>
                    <a:lnTo>
                      <a:pt x="651" y="2460"/>
                    </a:lnTo>
                    <a:cubicBezTo>
                      <a:pt x="654" y="2480"/>
                      <a:pt x="641" y="2499"/>
                      <a:pt x="621" y="2502"/>
                    </a:cubicBezTo>
                    <a:lnTo>
                      <a:pt x="394" y="2538"/>
                    </a:lnTo>
                    <a:lnTo>
                      <a:pt x="311" y="2012"/>
                    </a:lnTo>
                    <a:lnTo>
                      <a:pt x="581" y="2012"/>
                    </a:lnTo>
                    <a:close/>
                  </a:path>
                </a:pathLst>
              </a:custGeom>
              <a:solidFill>
                <a:srgbClr val="7391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25"/>
              <p:cNvSpPr>
                <a:spLocks/>
              </p:cNvSpPr>
              <p:nvPr/>
            </p:nvSpPr>
            <p:spPr bwMode="auto">
              <a:xfrm>
                <a:off x="4337" y="2456"/>
                <a:ext cx="115" cy="65"/>
              </a:xfrm>
              <a:custGeom>
                <a:avLst/>
                <a:gdLst/>
                <a:ahLst/>
                <a:cxnLst>
                  <a:cxn ang="0">
                    <a:pos x="463" y="0"/>
                  </a:cxn>
                  <a:cxn ang="0">
                    <a:pos x="496" y="210"/>
                  </a:cxn>
                  <a:cxn ang="0">
                    <a:pos x="33" y="282"/>
                  </a:cxn>
                  <a:cxn ang="0">
                    <a:pos x="0" y="72"/>
                  </a:cxn>
                  <a:cxn ang="0">
                    <a:pos x="463" y="0"/>
                  </a:cxn>
                </a:cxnLst>
                <a:rect l="0" t="0" r="r" b="b"/>
                <a:pathLst>
                  <a:path w="496" h="282">
                    <a:moveTo>
                      <a:pt x="463" y="0"/>
                    </a:moveTo>
                    <a:lnTo>
                      <a:pt x="496" y="210"/>
                    </a:lnTo>
                    <a:lnTo>
                      <a:pt x="33" y="282"/>
                    </a:lnTo>
                    <a:lnTo>
                      <a:pt x="0" y="72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26"/>
              <p:cNvSpPr>
                <a:spLocks/>
              </p:cNvSpPr>
              <p:nvPr/>
            </p:nvSpPr>
            <p:spPr bwMode="auto">
              <a:xfrm>
                <a:off x="4271" y="2032"/>
                <a:ext cx="114" cy="66"/>
              </a:xfrm>
              <a:custGeom>
                <a:avLst/>
                <a:gdLst/>
                <a:ahLst/>
                <a:cxnLst>
                  <a:cxn ang="0">
                    <a:pos x="462" y="0"/>
                  </a:cxn>
                  <a:cxn ang="0">
                    <a:pos x="495" y="210"/>
                  </a:cxn>
                  <a:cxn ang="0">
                    <a:pos x="33" y="283"/>
                  </a:cxn>
                  <a:cxn ang="0">
                    <a:pos x="0" y="73"/>
                  </a:cxn>
                  <a:cxn ang="0">
                    <a:pos x="462" y="0"/>
                  </a:cxn>
                </a:cxnLst>
                <a:rect l="0" t="0" r="r" b="b"/>
                <a:pathLst>
                  <a:path w="495" h="283">
                    <a:moveTo>
                      <a:pt x="462" y="0"/>
                    </a:moveTo>
                    <a:lnTo>
                      <a:pt x="495" y="210"/>
                    </a:lnTo>
                    <a:lnTo>
                      <a:pt x="33" y="283"/>
                    </a:lnTo>
                    <a:lnTo>
                      <a:pt x="0" y="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27"/>
              <p:cNvSpPr>
                <a:spLocks/>
              </p:cNvSpPr>
              <p:nvPr/>
            </p:nvSpPr>
            <p:spPr bwMode="auto">
              <a:xfrm>
                <a:off x="4335" y="2440"/>
                <a:ext cx="108" cy="26"/>
              </a:xfrm>
              <a:custGeom>
                <a:avLst/>
                <a:gdLst/>
                <a:ahLst/>
                <a:cxnLst>
                  <a:cxn ang="0">
                    <a:pos x="464" y="0"/>
                  </a:cxn>
                  <a:cxn ang="0">
                    <a:pos x="471" y="42"/>
                  </a:cxn>
                  <a:cxn ang="0">
                    <a:pos x="8" y="115"/>
                  </a:cxn>
                  <a:cxn ang="0">
                    <a:pos x="0" y="64"/>
                  </a:cxn>
                  <a:cxn ang="0">
                    <a:pos x="407" y="0"/>
                  </a:cxn>
                  <a:cxn ang="0">
                    <a:pos x="464" y="0"/>
                  </a:cxn>
                </a:cxnLst>
                <a:rect l="0" t="0" r="r" b="b"/>
                <a:pathLst>
                  <a:path w="471" h="115">
                    <a:moveTo>
                      <a:pt x="464" y="0"/>
                    </a:moveTo>
                    <a:lnTo>
                      <a:pt x="471" y="42"/>
                    </a:lnTo>
                    <a:lnTo>
                      <a:pt x="8" y="115"/>
                    </a:lnTo>
                    <a:lnTo>
                      <a:pt x="0" y="64"/>
                    </a:lnTo>
                    <a:lnTo>
                      <a:pt x="407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rgbClr val="FFEA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28"/>
              <p:cNvSpPr>
                <a:spLocks/>
              </p:cNvSpPr>
              <p:nvPr/>
            </p:nvSpPr>
            <p:spPr bwMode="auto">
              <a:xfrm>
                <a:off x="4268" y="2014"/>
                <a:ext cx="109" cy="29"/>
              </a:xfrm>
              <a:custGeom>
                <a:avLst/>
                <a:gdLst/>
                <a:ahLst/>
                <a:cxnLst>
                  <a:cxn ang="0">
                    <a:pos x="463" y="0"/>
                  </a:cxn>
                  <a:cxn ang="0">
                    <a:pos x="471" y="51"/>
                  </a:cxn>
                  <a:cxn ang="0">
                    <a:pos x="8" y="124"/>
                  </a:cxn>
                  <a:cxn ang="0">
                    <a:pos x="0" y="73"/>
                  </a:cxn>
                  <a:cxn ang="0">
                    <a:pos x="463" y="0"/>
                  </a:cxn>
                </a:cxnLst>
                <a:rect l="0" t="0" r="r" b="b"/>
                <a:pathLst>
                  <a:path w="471" h="124">
                    <a:moveTo>
                      <a:pt x="463" y="0"/>
                    </a:moveTo>
                    <a:lnTo>
                      <a:pt x="471" y="51"/>
                    </a:lnTo>
                    <a:lnTo>
                      <a:pt x="8" y="124"/>
                    </a:lnTo>
                    <a:lnTo>
                      <a:pt x="0" y="73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rgbClr val="FFEA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29"/>
              <p:cNvSpPr>
                <a:spLocks/>
              </p:cNvSpPr>
              <p:nvPr/>
            </p:nvSpPr>
            <p:spPr bwMode="auto">
              <a:xfrm>
                <a:off x="4391" y="2456"/>
                <a:ext cx="61" cy="57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264" y="210"/>
                  </a:cxn>
                  <a:cxn ang="0">
                    <a:pos x="33" y="246"/>
                  </a:cxn>
                  <a:cxn ang="0">
                    <a:pos x="0" y="36"/>
                  </a:cxn>
                  <a:cxn ang="0">
                    <a:pos x="231" y="0"/>
                  </a:cxn>
                </a:cxnLst>
                <a:rect l="0" t="0" r="r" b="b"/>
                <a:pathLst>
                  <a:path w="264" h="246">
                    <a:moveTo>
                      <a:pt x="231" y="0"/>
                    </a:moveTo>
                    <a:lnTo>
                      <a:pt x="264" y="210"/>
                    </a:lnTo>
                    <a:lnTo>
                      <a:pt x="33" y="246"/>
                    </a:lnTo>
                    <a:lnTo>
                      <a:pt x="0" y="36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F2AE3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30"/>
              <p:cNvSpPr>
                <a:spLocks/>
              </p:cNvSpPr>
              <p:nvPr/>
            </p:nvSpPr>
            <p:spPr bwMode="auto">
              <a:xfrm>
                <a:off x="4324" y="2032"/>
                <a:ext cx="61" cy="58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264" y="210"/>
                  </a:cxn>
                  <a:cxn ang="0">
                    <a:pos x="33" y="247"/>
                  </a:cxn>
                  <a:cxn ang="0">
                    <a:pos x="0" y="37"/>
                  </a:cxn>
                  <a:cxn ang="0">
                    <a:pos x="231" y="0"/>
                  </a:cxn>
                </a:cxnLst>
                <a:rect l="0" t="0" r="r" b="b"/>
                <a:pathLst>
                  <a:path w="264" h="247">
                    <a:moveTo>
                      <a:pt x="231" y="0"/>
                    </a:moveTo>
                    <a:lnTo>
                      <a:pt x="264" y="210"/>
                    </a:lnTo>
                    <a:lnTo>
                      <a:pt x="33" y="247"/>
                    </a:lnTo>
                    <a:lnTo>
                      <a:pt x="0" y="3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F2AE3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31"/>
              <p:cNvSpPr>
                <a:spLocks/>
              </p:cNvSpPr>
              <p:nvPr/>
            </p:nvSpPr>
            <p:spPr bwMode="auto">
              <a:xfrm>
                <a:off x="4388" y="2440"/>
                <a:ext cx="55" cy="18"/>
              </a:xfrm>
              <a:custGeom>
                <a:avLst/>
                <a:gdLst/>
                <a:ahLst/>
                <a:cxnLst>
                  <a:cxn ang="0">
                    <a:pos x="233" y="0"/>
                  </a:cxn>
                  <a:cxn ang="0">
                    <a:pos x="240" y="42"/>
                  </a:cxn>
                  <a:cxn ang="0">
                    <a:pos x="8" y="79"/>
                  </a:cxn>
                  <a:cxn ang="0">
                    <a:pos x="0" y="28"/>
                  </a:cxn>
                  <a:cxn ang="0">
                    <a:pos x="176" y="0"/>
                  </a:cxn>
                  <a:cxn ang="0">
                    <a:pos x="233" y="0"/>
                  </a:cxn>
                </a:cxnLst>
                <a:rect l="0" t="0" r="r" b="b"/>
                <a:pathLst>
                  <a:path w="240" h="79">
                    <a:moveTo>
                      <a:pt x="233" y="0"/>
                    </a:moveTo>
                    <a:lnTo>
                      <a:pt x="240" y="42"/>
                    </a:lnTo>
                    <a:lnTo>
                      <a:pt x="8" y="79"/>
                    </a:lnTo>
                    <a:lnTo>
                      <a:pt x="0" y="28"/>
                    </a:lnTo>
                    <a:lnTo>
                      <a:pt x="176" y="0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32"/>
              <p:cNvSpPr>
                <a:spLocks/>
              </p:cNvSpPr>
              <p:nvPr/>
            </p:nvSpPr>
            <p:spPr bwMode="auto">
              <a:xfrm>
                <a:off x="4322" y="2014"/>
                <a:ext cx="55" cy="21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239" y="51"/>
                  </a:cxn>
                  <a:cxn ang="0">
                    <a:pos x="8" y="87"/>
                  </a:cxn>
                  <a:cxn ang="0">
                    <a:pos x="0" y="37"/>
                  </a:cxn>
                  <a:cxn ang="0">
                    <a:pos x="231" y="0"/>
                  </a:cxn>
                </a:cxnLst>
                <a:rect l="0" t="0" r="r" b="b"/>
                <a:pathLst>
                  <a:path w="239" h="87">
                    <a:moveTo>
                      <a:pt x="231" y="0"/>
                    </a:moveTo>
                    <a:lnTo>
                      <a:pt x="239" y="51"/>
                    </a:lnTo>
                    <a:lnTo>
                      <a:pt x="8" y="87"/>
                    </a:lnTo>
                    <a:lnTo>
                      <a:pt x="0" y="3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 33"/>
              <p:cNvSpPr>
                <a:spLocks noChangeArrowheads="1"/>
              </p:cNvSpPr>
              <p:nvPr/>
            </p:nvSpPr>
            <p:spPr bwMode="auto">
              <a:xfrm>
                <a:off x="4195" y="2151"/>
                <a:ext cx="29" cy="193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Rectangle 34"/>
              <p:cNvSpPr>
                <a:spLocks noChangeArrowheads="1"/>
              </p:cNvSpPr>
              <p:nvPr/>
            </p:nvSpPr>
            <p:spPr bwMode="auto">
              <a:xfrm>
                <a:off x="4165" y="2151"/>
                <a:ext cx="30" cy="193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Rectangle 35"/>
              <p:cNvSpPr>
                <a:spLocks noChangeArrowheads="1"/>
              </p:cNvSpPr>
              <p:nvPr/>
            </p:nvSpPr>
            <p:spPr bwMode="auto">
              <a:xfrm>
                <a:off x="3232" y="1940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Rectangle 36"/>
              <p:cNvSpPr>
                <a:spLocks noChangeArrowheads="1"/>
              </p:cNvSpPr>
              <p:nvPr/>
            </p:nvSpPr>
            <p:spPr bwMode="auto">
              <a:xfrm>
                <a:off x="3232" y="1955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Rectangle 37"/>
              <p:cNvSpPr>
                <a:spLocks noChangeArrowheads="1"/>
              </p:cNvSpPr>
              <p:nvPr/>
            </p:nvSpPr>
            <p:spPr bwMode="auto">
              <a:xfrm>
                <a:off x="3232" y="1969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Rectangle 38"/>
              <p:cNvSpPr>
                <a:spLocks noChangeArrowheads="1"/>
              </p:cNvSpPr>
              <p:nvPr/>
            </p:nvSpPr>
            <p:spPr bwMode="auto">
              <a:xfrm>
                <a:off x="3232" y="1984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 39"/>
              <p:cNvSpPr>
                <a:spLocks noChangeArrowheads="1"/>
              </p:cNvSpPr>
              <p:nvPr/>
            </p:nvSpPr>
            <p:spPr bwMode="auto">
              <a:xfrm>
                <a:off x="3232" y="1998"/>
                <a:ext cx="325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Rectangle 40"/>
              <p:cNvSpPr>
                <a:spLocks noChangeArrowheads="1"/>
              </p:cNvSpPr>
              <p:nvPr/>
            </p:nvSpPr>
            <p:spPr bwMode="auto">
              <a:xfrm>
                <a:off x="3232" y="2012"/>
                <a:ext cx="325" cy="8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Rectangle 41"/>
              <p:cNvSpPr>
                <a:spLocks noChangeArrowheads="1"/>
              </p:cNvSpPr>
              <p:nvPr/>
            </p:nvSpPr>
            <p:spPr bwMode="auto">
              <a:xfrm>
                <a:off x="3232" y="1947"/>
                <a:ext cx="325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Rectangle 42"/>
              <p:cNvSpPr>
                <a:spLocks noChangeArrowheads="1"/>
              </p:cNvSpPr>
              <p:nvPr/>
            </p:nvSpPr>
            <p:spPr bwMode="auto">
              <a:xfrm>
                <a:off x="3232" y="1962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Rectangle 43"/>
              <p:cNvSpPr>
                <a:spLocks noChangeArrowheads="1"/>
              </p:cNvSpPr>
              <p:nvPr/>
            </p:nvSpPr>
            <p:spPr bwMode="auto">
              <a:xfrm>
                <a:off x="3232" y="1976"/>
                <a:ext cx="325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Rectangle 44"/>
              <p:cNvSpPr>
                <a:spLocks noChangeArrowheads="1"/>
              </p:cNvSpPr>
              <p:nvPr/>
            </p:nvSpPr>
            <p:spPr bwMode="auto">
              <a:xfrm>
                <a:off x="3232" y="1991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Rectangle 45"/>
              <p:cNvSpPr>
                <a:spLocks noChangeArrowheads="1"/>
              </p:cNvSpPr>
              <p:nvPr/>
            </p:nvSpPr>
            <p:spPr bwMode="auto">
              <a:xfrm>
                <a:off x="3232" y="2005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Rectangle 46"/>
              <p:cNvSpPr>
                <a:spLocks noChangeArrowheads="1"/>
              </p:cNvSpPr>
              <p:nvPr/>
            </p:nvSpPr>
            <p:spPr bwMode="auto">
              <a:xfrm>
                <a:off x="3232" y="2020"/>
                <a:ext cx="325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Rectangle 47"/>
              <p:cNvSpPr>
                <a:spLocks noChangeArrowheads="1"/>
              </p:cNvSpPr>
              <p:nvPr/>
            </p:nvSpPr>
            <p:spPr bwMode="auto">
              <a:xfrm>
                <a:off x="3232" y="2027"/>
                <a:ext cx="325" cy="5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48"/>
              <p:cNvSpPr>
                <a:spLocks/>
              </p:cNvSpPr>
              <p:nvPr/>
            </p:nvSpPr>
            <p:spPr bwMode="auto">
              <a:xfrm>
                <a:off x="3557" y="1940"/>
                <a:ext cx="322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1" y="0"/>
                  </a:cxn>
                  <a:cxn ang="0">
                    <a:pos x="139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401" h="31">
                    <a:moveTo>
                      <a:pt x="0" y="0"/>
                    </a:moveTo>
                    <a:lnTo>
                      <a:pt x="1401" y="0"/>
                    </a:lnTo>
                    <a:cubicBezTo>
                      <a:pt x="1397" y="10"/>
                      <a:pt x="1394" y="21"/>
                      <a:pt x="139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49"/>
              <p:cNvSpPr>
                <a:spLocks/>
              </p:cNvSpPr>
              <p:nvPr/>
            </p:nvSpPr>
            <p:spPr bwMode="auto">
              <a:xfrm>
                <a:off x="3557" y="1955"/>
                <a:ext cx="318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4" y="0"/>
                  </a:cxn>
                  <a:cxn ang="0">
                    <a:pos x="1380" y="30"/>
                  </a:cxn>
                  <a:cxn ang="0">
                    <a:pos x="1380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4" h="31">
                    <a:moveTo>
                      <a:pt x="0" y="0"/>
                    </a:moveTo>
                    <a:lnTo>
                      <a:pt x="1384" y="0"/>
                    </a:lnTo>
                    <a:cubicBezTo>
                      <a:pt x="1383" y="9"/>
                      <a:pt x="1381" y="19"/>
                      <a:pt x="1380" y="30"/>
                    </a:cubicBezTo>
                    <a:lnTo>
                      <a:pt x="1380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50"/>
              <p:cNvSpPr>
                <a:spLocks/>
              </p:cNvSpPr>
              <p:nvPr/>
            </p:nvSpPr>
            <p:spPr bwMode="auto">
              <a:xfrm>
                <a:off x="3557" y="1969"/>
                <a:ext cx="316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6" y="0"/>
                  </a:cxn>
                  <a:cxn ang="0">
                    <a:pos x="1374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6" h="31">
                    <a:moveTo>
                      <a:pt x="0" y="0"/>
                    </a:moveTo>
                    <a:lnTo>
                      <a:pt x="1376" y="0"/>
                    </a:lnTo>
                    <a:cubicBezTo>
                      <a:pt x="1375" y="10"/>
                      <a:pt x="1375" y="21"/>
                      <a:pt x="1374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51"/>
              <p:cNvSpPr>
                <a:spLocks/>
              </p:cNvSpPr>
              <p:nvPr/>
            </p:nvSpPr>
            <p:spPr bwMode="auto">
              <a:xfrm>
                <a:off x="3557" y="1984"/>
                <a:ext cx="316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3" y="0"/>
                  </a:cxn>
                  <a:cxn ang="0">
                    <a:pos x="1373" y="11"/>
                  </a:cxn>
                  <a:cxn ang="0">
                    <a:pos x="1373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3" h="31">
                    <a:moveTo>
                      <a:pt x="0" y="0"/>
                    </a:moveTo>
                    <a:lnTo>
                      <a:pt x="1373" y="0"/>
                    </a:lnTo>
                    <a:lnTo>
                      <a:pt x="1373" y="11"/>
                    </a:lnTo>
                    <a:cubicBezTo>
                      <a:pt x="1373" y="18"/>
                      <a:pt x="1373" y="25"/>
                      <a:pt x="1373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52"/>
              <p:cNvSpPr>
                <a:spLocks/>
              </p:cNvSpPr>
              <p:nvPr/>
            </p:nvSpPr>
            <p:spPr bwMode="auto">
              <a:xfrm>
                <a:off x="3557" y="1998"/>
                <a:ext cx="317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5" y="0"/>
                  </a:cxn>
                  <a:cxn ang="0">
                    <a:pos x="1377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7" h="31">
                    <a:moveTo>
                      <a:pt x="0" y="0"/>
                    </a:moveTo>
                    <a:lnTo>
                      <a:pt x="1375" y="0"/>
                    </a:lnTo>
                    <a:cubicBezTo>
                      <a:pt x="1375" y="10"/>
                      <a:pt x="1376" y="20"/>
                      <a:pt x="1377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53"/>
              <p:cNvSpPr>
                <a:spLocks/>
              </p:cNvSpPr>
              <p:nvPr/>
            </p:nvSpPr>
            <p:spPr bwMode="auto">
              <a:xfrm>
                <a:off x="3557" y="2012"/>
                <a:ext cx="319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1" y="0"/>
                  </a:cxn>
                  <a:cxn ang="0">
                    <a:pos x="1386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6" h="31">
                    <a:moveTo>
                      <a:pt x="0" y="0"/>
                    </a:moveTo>
                    <a:lnTo>
                      <a:pt x="1381" y="0"/>
                    </a:lnTo>
                    <a:cubicBezTo>
                      <a:pt x="1382" y="11"/>
                      <a:pt x="1384" y="21"/>
                      <a:pt x="1386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54"/>
              <p:cNvSpPr>
                <a:spLocks/>
              </p:cNvSpPr>
              <p:nvPr/>
            </p:nvSpPr>
            <p:spPr bwMode="auto">
              <a:xfrm>
                <a:off x="3557" y="1947"/>
                <a:ext cx="320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91" y="0"/>
                  </a:cxn>
                  <a:cxn ang="0">
                    <a:pos x="1384" y="32"/>
                  </a:cxn>
                  <a:cxn ang="0">
                    <a:pos x="0" y="32"/>
                  </a:cxn>
                  <a:cxn ang="0">
                    <a:pos x="0" y="0"/>
                  </a:cxn>
                </a:cxnLst>
                <a:rect l="0" t="0" r="r" b="b"/>
                <a:pathLst>
                  <a:path w="1391" h="32">
                    <a:moveTo>
                      <a:pt x="0" y="0"/>
                    </a:moveTo>
                    <a:lnTo>
                      <a:pt x="1391" y="0"/>
                    </a:lnTo>
                    <a:cubicBezTo>
                      <a:pt x="1389" y="10"/>
                      <a:pt x="1386" y="21"/>
                      <a:pt x="1384" y="32"/>
                    </a:cubicBezTo>
                    <a:lnTo>
                      <a:pt x="0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55"/>
              <p:cNvSpPr>
                <a:spLocks/>
              </p:cNvSpPr>
              <p:nvPr/>
            </p:nvSpPr>
            <p:spPr bwMode="auto">
              <a:xfrm>
                <a:off x="3557" y="1962"/>
                <a:ext cx="317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0" y="0"/>
                  </a:cxn>
                  <a:cxn ang="0">
                    <a:pos x="1376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0" h="31">
                    <a:moveTo>
                      <a:pt x="0" y="0"/>
                    </a:moveTo>
                    <a:lnTo>
                      <a:pt x="1380" y="0"/>
                    </a:lnTo>
                    <a:cubicBezTo>
                      <a:pt x="1378" y="10"/>
                      <a:pt x="1377" y="20"/>
                      <a:pt x="1376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56"/>
              <p:cNvSpPr>
                <a:spLocks/>
              </p:cNvSpPr>
              <p:nvPr/>
            </p:nvSpPr>
            <p:spPr bwMode="auto">
              <a:xfrm>
                <a:off x="3557" y="1976"/>
                <a:ext cx="31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4" y="0"/>
                  </a:cxn>
                  <a:cxn ang="0">
                    <a:pos x="1373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4" h="31">
                    <a:moveTo>
                      <a:pt x="0" y="0"/>
                    </a:moveTo>
                    <a:lnTo>
                      <a:pt x="1374" y="0"/>
                    </a:lnTo>
                    <a:cubicBezTo>
                      <a:pt x="1374" y="10"/>
                      <a:pt x="1373" y="21"/>
                      <a:pt x="1373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57"/>
              <p:cNvSpPr>
                <a:spLocks/>
              </p:cNvSpPr>
              <p:nvPr/>
            </p:nvSpPr>
            <p:spPr bwMode="auto">
              <a:xfrm>
                <a:off x="3557" y="1991"/>
                <a:ext cx="316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3" y="0"/>
                  </a:cxn>
                  <a:cxn ang="0">
                    <a:pos x="1375" y="32"/>
                  </a:cxn>
                  <a:cxn ang="0">
                    <a:pos x="0" y="32"/>
                  </a:cxn>
                  <a:cxn ang="0">
                    <a:pos x="0" y="0"/>
                  </a:cxn>
                </a:cxnLst>
                <a:rect l="0" t="0" r="r" b="b"/>
                <a:pathLst>
                  <a:path w="1375" h="32">
                    <a:moveTo>
                      <a:pt x="0" y="0"/>
                    </a:moveTo>
                    <a:lnTo>
                      <a:pt x="1373" y="0"/>
                    </a:lnTo>
                    <a:cubicBezTo>
                      <a:pt x="1374" y="11"/>
                      <a:pt x="1374" y="21"/>
                      <a:pt x="1375" y="32"/>
                    </a:cubicBezTo>
                    <a:lnTo>
                      <a:pt x="0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58"/>
              <p:cNvSpPr>
                <a:spLocks/>
              </p:cNvSpPr>
              <p:nvPr/>
            </p:nvSpPr>
            <p:spPr bwMode="auto">
              <a:xfrm>
                <a:off x="3557" y="2005"/>
                <a:ext cx="318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7" y="0"/>
                  </a:cxn>
                  <a:cxn ang="0">
                    <a:pos x="1380" y="22"/>
                  </a:cxn>
                  <a:cxn ang="0">
                    <a:pos x="138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1" h="31">
                    <a:moveTo>
                      <a:pt x="0" y="0"/>
                    </a:moveTo>
                    <a:lnTo>
                      <a:pt x="1377" y="0"/>
                    </a:lnTo>
                    <a:cubicBezTo>
                      <a:pt x="1378" y="7"/>
                      <a:pt x="1379" y="15"/>
                      <a:pt x="1380" y="22"/>
                    </a:cubicBezTo>
                    <a:lnTo>
                      <a:pt x="1381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59"/>
              <p:cNvSpPr>
                <a:spLocks/>
              </p:cNvSpPr>
              <p:nvPr/>
            </p:nvSpPr>
            <p:spPr bwMode="auto">
              <a:xfrm>
                <a:off x="3557" y="2020"/>
                <a:ext cx="321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6" y="0"/>
                  </a:cxn>
                  <a:cxn ang="0">
                    <a:pos x="1394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94" h="31">
                    <a:moveTo>
                      <a:pt x="0" y="0"/>
                    </a:moveTo>
                    <a:lnTo>
                      <a:pt x="1386" y="0"/>
                    </a:lnTo>
                    <a:cubicBezTo>
                      <a:pt x="1389" y="11"/>
                      <a:pt x="1391" y="21"/>
                      <a:pt x="1394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60"/>
              <p:cNvSpPr>
                <a:spLocks/>
              </p:cNvSpPr>
              <p:nvPr/>
            </p:nvSpPr>
            <p:spPr bwMode="auto">
              <a:xfrm>
                <a:off x="3557" y="2027"/>
                <a:ext cx="32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94" y="0"/>
                  </a:cxn>
                  <a:cxn ang="0">
                    <a:pos x="1401" y="21"/>
                  </a:cxn>
                  <a:cxn ang="0">
                    <a:pos x="0" y="21"/>
                  </a:cxn>
                  <a:cxn ang="0">
                    <a:pos x="0" y="0"/>
                  </a:cxn>
                </a:cxnLst>
                <a:rect l="0" t="0" r="r" b="b"/>
                <a:pathLst>
                  <a:path w="1401" h="21">
                    <a:moveTo>
                      <a:pt x="0" y="0"/>
                    </a:moveTo>
                    <a:lnTo>
                      <a:pt x="1394" y="0"/>
                    </a:lnTo>
                    <a:cubicBezTo>
                      <a:pt x="1396" y="7"/>
                      <a:pt x="1398" y="15"/>
                      <a:pt x="1401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61"/>
              <p:cNvSpPr>
                <a:spLocks/>
              </p:cNvSpPr>
              <p:nvPr/>
            </p:nvSpPr>
            <p:spPr bwMode="auto">
              <a:xfrm>
                <a:off x="3225" y="1919"/>
                <a:ext cx="663" cy="134"/>
              </a:xfrm>
              <a:custGeom>
                <a:avLst/>
                <a:gdLst/>
                <a:ahLst/>
                <a:cxnLst>
                  <a:cxn ang="0">
                    <a:pos x="2877" y="578"/>
                  </a:cxn>
                  <a:cxn ang="0">
                    <a:pos x="123" y="578"/>
                  </a:cxn>
                  <a:cxn ang="0">
                    <a:pos x="6" y="394"/>
                  </a:cxn>
                  <a:cxn ang="0">
                    <a:pos x="0" y="289"/>
                  </a:cxn>
                  <a:cxn ang="0">
                    <a:pos x="6" y="184"/>
                  </a:cxn>
                  <a:cxn ang="0">
                    <a:pos x="123" y="0"/>
                  </a:cxn>
                  <a:cxn ang="0">
                    <a:pos x="2877" y="0"/>
                  </a:cxn>
                  <a:cxn ang="0">
                    <a:pos x="2877" y="91"/>
                  </a:cxn>
                  <a:cxn ang="0">
                    <a:pos x="123" y="91"/>
                  </a:cxn>
                  <a:cxn ang="0">
                    <a:pos x="97" y="195"/>
                  </a:cxn>
                  <a:cxn ang="0">
                    <a:pos x="91" y="289"/>
                  </a:cxn>
                  <a:cxn ang="0">
                    <a:pos x="97" y="383"/>
                  </a:cxn>
                  <a:cxn ang="0">
                    <a:pos x="123" y="486"/>
                  </a:cxn>
                  <a:cxn ang="0">
                    <a:pos x="2877" y="486"/>
                  </a:cxn>
                  <a:cxn ang="0">
                    <a:pos x="2877" y="578"/>
                  </a:cxn>
                </a:cxnLst>
                <a:rect l="0" t="0" r="r" b="b"/>
                <a:pathLst>
                  <a:path w="2877" h="578">
                    <a:moveTo>
                      <a:pt x="2877" y="578"/>
                    </a:moveTo>
                    <a:lnTo>
                      <a:pt x="123" y="578"/>
                    </a:lnTo>
                    <a:cubicBezTo>
                      <a:pt x="57" y="578"/>
                      <a:pt x="19" y="497"/>
                      <a:pt x="6" y="394"/>
                    </a:cubicBezTo>
                    <a:cubicBezTo>
                      <a:pt x="2" y="360"/>
                      <a:pt x="0" y="324"/>
                      <a:pt x="0" y="289"/>
                    </a:cubicBezTo>
                    <a:cubicBezTo>
                      <a:pt x="0" y="254"/>
                      <a:pt x="2" y="218"/>
                      <a:pt x="6" y="184"/>
                    </a:cubicBezTo>
                    <a:cubicBezTo>
                      <a:pt x="19" y="80"/>
                      <a:pt x="57" y="0"/>
                      <a:pt x="123" y="0"/>
                    </a:cubicBezTo>
                    <a:lnTo>
                      <a:pt x="2877" y="0"/>
                    </a:lnTo>
                    <a:lnTo>
                      <a:pt x="2877" y="91"/>
                    </a:lnTo>
                    <a:lnTo>
                      <a:pt x="123" y="91"/>
                    </a:lnTo>
                    <a:cubicBezTo>
                      <a:pt x="114" y="91"/>
                      <a:pt x="104" y="137"/>
                      <a:pt x="97" y="195"/>
                    </a:cubicBezTo>
                    <a:cubicBezTo>
                      <a:pt x="93" y="224"/>
                      <a:pt x="91" y="256"/>
                      <a:pt x="91" y="289"/>
                    </a:cubicBezTo>
                    <a:cubicBezTo>
                      <a:pt x="91" y="322"/>
                      <a:pt x="93" y="354"/>
                      <a:pt x="97" y="383"/>
                    </a:cubicBezTo>
                    <a:cubicBezTo>
                      <a:pt x="104" y="441"/>
                      <a:pt x="114" y="486"/>
                      <a:pt x="123" y="486"/>
                    </a:cubicBezTo>
                    <a:lnTo>
                      <a:pt x="2877" y="486"/>
                    </a:lnTo>
                    <a:lnTo>
                      <a:pt x="2877" y="578"/>
                    </a:lnTo>
                    <a:close/>
                  </a:path>
                </a:pathLst>
              </a:custGeom>
              <a:solidFill>
                <a:srgbClr val="43505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62"/>
              <p:cNvSpPr>
                <a:spLocks noEditPoints="1"/>
              </p:cNvSpPr>
              <p:nvPr/>
            </p:nvSpPr>
            <p:spPr bwMode="auto">
              <a:xfrm>
                <a:off x="3557" y="1919"/>
                <a:ext cx="331" cy="134"/>
              </a:xfrm>
              <a:custGeom>
                <a:avLst/>
                <a:gdLst/>
                <a:ahLst/>
                <a:cxnLst>
                  <a:cxn ang="0">
                    <a:pos x="1439" y="578"/>
                  </a:cxn>
                  <a:cxn ang="0">
                    <a:pos x="0" y="578"/>
                  </a:cxn>
                  <a:cxn ang="0">
                    <a:pos x="0" y="486"/>
                  </a:cxn>
                  <a:cxn ang="0">
                    <a:pos x="1439" y="486"/>
                  </a:cxn>
                  <a:cxn ang="0">
                    <a:pos x="1439" y="578"/>
                  </a:cxn>
                  <a:cxn ang="0">
                    <a:pos x="0" y="0"/>
                  </a:cxn>
                  <a:cxn ang="0">
                    <a:pos x="1439" y="0"/>
                  </a:cxn>
                  <a:cxn ang="0">
                    <a:pos x="1439" y="91"/>
                  </a:cxn>
                  <a:cxn ang="0">
                    <a:pos x="0" y="91"/>
                  </a:cxn>
                  <a:cxn ang="0">
                    <a:pos x="0" y="0"/>
                  </a:cxn>
                </a:cxnLst>
                <a:rect l="0" t="0" r="r" b="b"/>
                <a:pathLst>
                  <a:path w="1439" h="578">
                    <a:moveTo>
                      <a:pt x="1439" y="578"/>
                    </a:moveTo>
                    <a:lnTo>
                      <a:pt x="0" y="578"/>
                    </a:lnTo>
                    <a:lnTo>
                      <a:pt x="0" y="486"/>
                    </a:lnTo>
                    <a:lnTo>
                      <a:pt x="1439" y="486"/>
                    </a:lnTo>
                    <a:lnTo>
                      <a:pt x="1439" y="578"/>
                    </a:lnTo>
                    <a:close/>
                    <a:moveTo>
                      <a:pt x="0" y="0"/>
                    </a:moveTo>
                    <a:lnTo>
                      <a:pt x="1439" y="0"/>
                    </a:lnTo>
                    <a:lnTo>
                      <a:pt x="1439" y="91"/>
                    </a:lnTo>
                    <a:lnTo>
                      <a:pt x="0" y="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394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Rectangle 63"/>
              <p:cNvSpPr>
                <a:spLocks noChangeArrowheads="1"/>
              </p:cNvSpPr>
              <p:nvPr/>
            </p:nvSpPr>
            <p:spPr bwMode="auto">
              <a:xfrm>
                <a:off x="3227" y="1773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Rectangle 64"/>
              <p:cNvSpPr>
                <a:spLocks noChangeArrowheads="1"/>
              </p:cNvSpPr>
              <p:nvPr/>
            </p:nvSpPr>
            <p:spPr bwMode="auto">
              <a:xfrm>
                <a:off x="3227" y="1794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Rectangle 65"/>
              <p:cNvSpPr>
                <a:spLocks noChangeArrowheads="1"/>
              </p:cNvSpPr>
              <p:nvPr/>
            </p:nvSpPr>
            <p:spPr bwMode="auto">
              <a:xfrm>
                <a:off x="3227" y="1814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Rectangle 66"/>
              <p:cNvSpPr>
                <a:spLocks noChangeArrowheads="1"/>
              </p:cNvSpPr>
              <p:nvPr/>
            </p:nvSpPr>
            <p:spPr bwMode="auto">
              <a:xfrm>
                <a:off x="3227" y="1834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Rectangle 67"/>
              <p:cNvSpPr>
                <a:spLocks noChangeArrowheads="1"/>
              </p:cNvSpPr>
              <p:nvPr/>
            </p:nvSpPr>
            <p:spPr bwMode="auto">
              <a:xfrm>
                <a:off x="3227" y="1854"/>
                <a:ext cx="240" cy="11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Rectangle 68"/>
              <p:cNvSpPr>
                <a:spLocks noChangeArrowheads="1"/>
              </p:cNvSpPr>
              <p:nvPr/>
            </p:nvSpPr>
            <p:spPr bwMode="auto">
              <a:xfrm>
                <a:off x="3227" y="1875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Rectangle 69"/>
              <p:cNvSpPr>
                <a:spLocks noChangeArrowheads="1"/>
              </p:cNvSpPr>
              <p:nvPr/>
            </p:nvSpPr>
            <p:spPr bwMode="auto">
              <a:xfrm>
                <a:off x="3227" y="1783"/>
                <a:ext cx="240" cy="11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Rectangle 70"/>
              <p:cNvSpPr>
                <a:spLocks noChangeArrowheads="1"/>
              </p:cNvSpPr>
              <p:nvPr/>
            </p:nvSpPr>
            <p:spPr bwMode="auto">
              <a:xfrm>
                <a:off x="3227" y="1804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Rectangle 71"/>
              <p:cNvSpPr>
                <a:spLocks noChangeArrowheads="1"/>
              </p:cNvSpPr>
              <p:nvPr/>
            </p:nvSpPr>
            <p:spPr bwMode="auto">
              <a:xfrm>
                <a:off x="3227" y="1824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Rectangle 72"/>
              <p:cNvSpPr>
                <a:spLocks noChangeArrowheads="1"/>
              </p:cNvSpPr>
              <p:nvPr/>
            </p:nvSpPr>
            <p:spPr bwMode="auto">
              <a:xfrm>
                <a:off x="3227" y="1844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Rectangle 73"/>
              <p:cNvSpPr>
                <a:spLocks noChangeArrowheads="1"/>
              </p:cNvSpPr>
              <p:nvPr/>
            </p:nvSpPr>
            <p:spPr bwMode="auto">
              <a:xfrm>
                <a:off x="3227" y="1865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Rectangle 74"/>
              <p:cNvSpPr>
                <a:spLocks noChangeArrowheads="1"/>
              </p:cNvSpPr>
              <p:nvPr/>
            </p:nvSpPr>
            <p:spPr bwMode="auto">
              <a:xfrm>
                <a:off x="3227" y="1885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Rectangle 75"/>
              <p:cNvSpPr>
                <a:spLocks noChangeArrowheads="1"/>
              </p:cNvSpPr>
              <p:nvPr/>
            </p:nvSpPr>
            <p:spPr bwMode="auto">
              <a:xfrm>
                <a:off x="3227" y="1895"/>
                <a:ext cx="240" cy="7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/>
              <p:cNvSpPr>
                <a:spLocks/>
              </p:cNvSpPr>
              <p:nvPr/>
            </p:nvSpPr>
            <p:spPr bwMode="auto">
              <a:xfrm>
                <a:off x="3467" y="1773"/>
                <a:ext cx="240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41" y="0"/>
                  </a:cxn>
                  <a:cxn ang="0">
                    <a:pos x="102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41" h="44">
                    <a:moveTo>
                      <a:pt x="0" y="0"/>
                    </a:moveTo>
                    <a:lnTo>
                      <a:pt x="1041" y="0"/>
                    </a:lnTo>
                    <a:cubicBezTo>
                      <a:pt x="1034" y="13"/>
                      <a:pt x="1028" y="28"/>
                      <a:pt x="102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/>
              <p:cNvSpPr>
                <a:spLocks/>
              </p:cNvSpPr>
              <p:nvPr/>
            </p:nvSpPr>
            <p:spPr bwMode="auto">
              <a:xfrm>
                <a:off x="3467" y="1794"/>
                <a:ext cx="233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10" y="0"/>
                  </a:cxn>
                  <a:cxn ang="0">
                    <a:pos x="1002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10" h="44">
                    <a:moveTo>
                      <a:pt x="0" y="0"/>
                    </a:moveTo>
                    <a:lnTo>
                      <a:pt x="1010" y="0"/>
                    </a:lnTo>
                    <a:cubicBezTo>
                      <a:pt x="1007" y="14"/>
                      <a:pt x="1004" y="29"/>
                      <a:pt x="1002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/>
              <p:cNvSpPr>
                <a:spLocks/>
              </p:cNvSpPr>
              <p:nvPr/>
            </p:nvSpPr>
            <p:spPr bwMode="auto">
              <a:xfrm>
                <a:off x="3467" y="1814"/>
                <a:ext cx="22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6" y="0"/>
                  </a:cxn>
                  <a:cxn ang="0">
                    <a:pos x="99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6" h="44">
                    <a:moveTo>
                      <a:pt x="0" y="0"/>
                    </a:moveTo>
                    <a:lnTo>
                      <a:pt x="996" y="0"/>
                    </a:lnTo>
                    <a:cubicBezTo>
                      <a:pt x="995" y="14"/>
                      <a:pt x="994" y="29"/>
                      <a:pt x="99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/>
              <p:cNvSpPr>
                <a:spLocks/>
              </p:cNvSpPr>
              <p:nvPr/>
            </p:nvSpPr>
            <p:spPr bwMode="auto">
              <a:xfrm>
                <a:off x="3467" y="1834"/>
                <a:ext cx="228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1" y="0"/>
                  </a:cxn>
                  <a:cxn ang="0">
                    <a:pos x="991" y="22"/>
                  </a:cxn>
                  <a:cxn ang="0">
                    <a:pos x="991" y="43"/>
                  </a:cxn>
                  <a:cxn ang="0">
                    <a:pos x="0" y="43"/>
                  </a:cxn>
                  <a:cxn ang="0">
                    <a:pos x="0" y="0"/>
                  </a:cxn>
                </a:cxnLst>
                <a:rect l="0" t="0" r="r" b="b"/>
                <a:pathLst>
                  <a:path w="991" h="43">
                    <a:moveTo>
                      <a:pt x="0" y="0"/>
                    </a:moveTo>
                    <a:lnTo>
                      <a:pt x="991" y="0"/>
                    </a:lnTo>
                    <a:cubicBezTo>
                      <a:pt x="991" y="7"/>
                      <a:pt x="991" y="14"/>
                      <a:pt x="991" y="22"/>
                    </a:cubicBezTo>
                    <a:cubicBezTo>
                      <a:pt x="991" y="29"/>
                      <a:pt x="991" y="36"/>
                      <a:pt x="991" y="43"/>
                    </a:cubicBez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/>
              <p:cNvSpPr>
                <a:spLocks/>
              </p:cNvSpPr>
              <p:nvPr/>
            </p:nvSpPr>
            <p:spPr bwMode="auto">
              <a:xfrm>
                <a:off x="3467" y="1854"/>
                <a:ext cx="229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3" y="0"/>
                  </a:cxn>
                  <a:cxn ang="0">
                    <a:pos x="996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6" h="44">
                    <a:moveTo>
                      <a:pt x="0" y="0"/>
                    </a:moveTo>
                    <a:lnTo>
                      <a:pt x="993" y="0"/>
                    </a:lnTo>
                    <a:cubicBezTo>
                      <a:pt x="994" y="15"/>
                      <a:pt x="995" y="30"/>
                      <a:pt x="996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/>
              <p:cNvSpPr>
                <a:spLocks/>
              </p:cNvSpPr>
              <p:nvPr/>
            </p:nvSpPr>
            <p:spPr bwMode="auto">
              <a:xfrm>
                <a:off x="3467" y="1875"/>
                <a:ext cx="233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02" y="0"/>
                  </a:cxn>
                  <a:cxn ang="0">
                    <a:pos x="1010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10" h="44">
                    <a:moveTo>
                      <a:pt x="0" y="0"/>
                    </a:moveTo>
                    <a:lnTo>
                      <a:pt x="1002" y="0"/>
                    </a:lnTo>
                    <a:cubicBezTo>
                      <a:pt x="1004" y="15"/>
                      <a:pt x="1007" y="30"/>
                      <a:pt x="1010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/>
              <p:cNvSpPr>
                <a:spLocks/>
              </p:cNvSpPr>
              <p:nvPr/>
            </p:nvSpPr>
            <p:spPr bwMode="auto">
              <a:xfrm>
                <a:off x="3467" y="1783"/>
                <a:ext cx="236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23" y="0"/>
                  </a:cxn>
                  <a:cxn ang="0">
                    <a:pos x="1010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23" h="44">
                    <a:moveTo>
                      <a:pt x="0" y="0"/>
                    </a:moveTo>
                    <a:lnTo>
                      <a:pt x="1023" y="0"/>
                    </a:lnTo>
                    <a:cubicBezTo>
                      <a:pt x="1018" y="14"/>
                      <a:pt x="1014" y="29"/>
                      <a:pt x="1010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/>
              <p:cNvSpPr>
                <a:spLocks/>
              </p:cNvSpPr>
              <p:nvPr/>
            </p:nvSpPr>
            <p:spPr bwMode="auto">
              <a:xfrm>
                <a:off x="3467" y="1804"/>
                <a:ext cx="231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02" y="0"/>
                  </a:cxn>
                  <a:cxn ang="0">
                    <a:pos x="999" y="20"/>
                  </a:cxn>
                  <a:cxn ang="0">
                    <a:pos x="996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02" h="44">
                    <a:moveTo>
                      <a:pt x="0" y="0"/>
                    </a:moveTo>
                    <a:lnTo>
                      <a:pt x="1002" y="0"/>
                    </a:lnTo>
                    <a:cubicBezTo>
                      <a:pt x="1001" y="6"/>
                      <a:pt x="1000" y="13"/>
                      <a:pt x="999" y="20"/>
                    </a:cubicBezTo>
                    <a:cubicBezTo>
                      <a:pt x="998" y="28"/>
                      <a:pt x="997" y="36"/>
                      <a:pt x="996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/>
              <p:cNvSpPr>
                <a:spLocks/>
              </p:cNvSpPr>
              <p:nvPr/>
            </p:nvSpPr>
            <p:spPr bwMode="auto">
              <a:xfrm>
                <a:off x="3467" y="1824"/>
                <a:ext cx="22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3" y="0"/>
                  </a:cxn>
                  <a:cxn ang="0">
                    <a:pos x="991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3" h="44">
                    <a:moveTo>
                      <a:pt x="0" y="0"/>
                    </a:moveTo>
                    <a:lnTo>
                      <a:pt x="993" y="0"/>
                    </a:lnTo>
                    <a:cubicBezTo>
                      <a:pt x="992" y="14"/>
                      <a:pt x="991" y="29"/>
                      <a:pt x="991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/>
              <p:cNvSpPr>
                <a:spLocks/>
              </p:cNvSpPr>
              <p:nvPr/>
            </p:nvSpPr>
            <p:spPr bwMode="auto">
              <a:xfrm>
                <a:off x="3467" y="1844"/>
                <a:ext cx="22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1" y="0"/>
                  </a:cxn>
                  <a:cxn ang="0">
                    <a:pos x="99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3" h="44">
                    <a:moveTo>
                      <a:pt x="0" y="0"/>
                    </a:moveTo>
                    <a:lnTo>
                      <a:pt x="991" y="0"/>
                    </a:lnTo>
                    <a:cubicBezTo>
                      <a:pt x="991" y="15"/>
                      <a:pt x="992" y="30"/>
                      <a:pt x="99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/>
              <p:cNvSpPr>
                <a:spLocks/>
              </p:cNvSpPr>
              <p:nvPr/>
            </p:nvSpPr>
            <p:spPr bwMode="auto">
              <a:xfrm>
                <a:off x="3467" y="1865"/>
                <a:ext cx="231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6" y="0"/>
                  </a:cxn>
                  <a:cxn ang="0">
                    <a:pos x="999" y="24"/>
                  </a:cxn>
                  <a:cxn ang="0">
                    <a:pos x="1002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02" h="44">
                    <a:moveTo>
                      <a:pt x="0" y="0"/>
                    </a:moveTo>
                    <a:lnTo>
                      <a:pt x="996" y="0"/>
                    </a:lnTo>
                    <a:cubicBezTo>
                      <a:pt x="997" y="8"/>
                      <a:pt x="998" y="16"/>
                      <a:pt x="999" y="24"/>
                    </a:cubicBezTo>
                    <a:cubicBezTo>
                      <a:pt x="1000" y="31"/>
                      <a:pt x="1001" y="38"/>
                      <a:pt x="1002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/>
              <p:cNvSpPr>
                <a:spLocks/>
              </p:cNvSpPr>
              <p:nvPr/>
            </p:nvSpPr>
            <p:spPr bwMode="auto">
              <a:xfrm>
                <a:off x="3467" y="1885"/>
                <a:ext cx="236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10" y="0"/>
                  </a:cxn>
                  <a:cxn ang="0">
                    <a:pos x="102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23" h="44">
                    <a:moveTo>
                      <a:pt x="0" y="0"/>
                    </a:moveTo>
                    <a:lnTo>
                      <a:pt x="1010" y="0"/>
                    </a:lnTo>
                    <a:cubicBezTo>
                      <a:pt x="1014" y="15"/>
                      <a:pt x="1018" y="30"/>
                      <a:pt x="102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/>
              <p:cNvSpPr>
                <a:spLocks/>
              </p:cNvSpPr>
              <p:nvPr/>
            </p:nvSpPr>
            <p:spPr bwMode="auto">
              <a:xfrm>
                <a:off x="3467" y="1895"/>
                <a:ext cx="238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23" y="0"/>
                  </a:cxn>
                  <a:cxn ang="0">
                    <a:pos x="1034" y="29"/>
                  </a:cxn>
                  <a:cxn ang="0">
                    <a:pos x="0" y="29"/>
                  </a:cxn>
                  <a:cxn ang="0">
                    <a:pos x="0" y="0"/>
                  </a:cxn>
                </a:cxnLst>
                <a:rect l="0" t="0" r="r" b="b"/>
                <a:pathLst>
                  <a:path w="1034" h="29">
                    <a:moveTo>
                      <a:pt x="0" y="0"/>
                    </a:moveTo>
                    <a:lnTo>
                      <a:pt x="1023" y="0"/>
                    </a:lnTo>
                    <a:cubicBezTo>
                      <a:pt x="1026" y="10"/>
                      <a:pt x="1030" y="20"/>
                      <a:pt x="1034" y="29"/>
                    </a:cubicBez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/>
              <p:cNvSpPr>
                <a:spLocks/>
              </p:cNvSpPr>
              <p:nvPr/>
            </p:nvSpPr>
            <p:spPr bwMode="auto">
              <a:xfrm>
                <a:off x="3212" y="1756"/>
                <a:ext cx="510" cy="163"/>
              </a:xfrm>
              <a:custGeom>
                <a:avLst/>
                <a:gdLst/>
                <a:ahLst/>
                <a:cxnLst>
                  <a:cxn ang="0">
                    <a:pos x="2216" y="707"/>
                  </a:cxn>
                  <a:cxn ang="0">
                    <a:pos x="138" y="707"/>
                  </a:cxn>
                  <a:cxn ang="0">
                    <a:pos x="8" y="487"/>
                  </a:cxn>
                  <a:cxn ang="0">
                    <a:pos x="0" y="353"/>
                  </a:cxn>
                  <a:cxn ang="0">
                    <a:pos x="8" y="220"/>
                  </a:cxn>
                  <a:cxn ang="0">
                    <a:pos x="138" y="0"/>
                  </a:cxn>
                  <a:cxn ang="0">
                    <a:pos x="2216" y="0"/>
                  </a:cxn>
                  <a:cxn ang="0">
                    <a:pos x="2216" y="75"/>
                  </a:cxn>
                  <a:cxn ang="0">
                    <a:pos x="138" y="75"/>
                  </a:cxn>
                  <a:cxn ang="0">
                    <a:pos x="83" y="229"/>
                  </a:cxn>
                  <a:cxn ang="0">
                    <a:pos x="75" y="353"/>
                  </a:cxn>
                  <a:cxn ang="0">
                    <a:pos x="83" y="478"/>
                  </a:cxn>
                  <a:cxn ang="0">
                    <a:pos x="138" y="631"/>
                  </a:cxn>
                  <a:cxn ang="0">
                    <a:pos x="2216" y="631"/>
                  </a:cxn>
                  <a:cxn ang="0">
                    <a:pos x="2216" y="707"/>
                  </a:cxn>
                </a:cxnLst>
                <a:rect l="0" t="0" r="r" b="b"/>
                <a:pathLst>
                  <a:path w="2216" h="707">
                    <a:moveTo>
                      <a:pt x="2216" y="707"/>
                    </a:moveTo>
                    <a:lnTo>
                      <a:pt x="138" y="707"/>
                    </a:lnTo>
                    <a:cubicBezTo>
                      <a:pt x="67" y="707"/>
                      <a:pt x="24" y="611"/>
                      <a:pt x="8" y="487"/>
                    </a:cubicBezTo>
                    <a:cubicBezTo>
                      <a:pt x="3" y="444"/>
                      <a:pt x="0" y="398"/>
                      <a:pt x="0" y="353"/>
                    </a:cubicBezTo>
                    <a:cubicBezTo>
                      <a:pt x="0" y="308"/>
                      <a:pt x="3" y="263"/>
                      <a:pt x="8" y="220"/>
                    </a:cubicBezTo>
                    <a:cubicBezTo>
                      <a:pt x="24" y="96"/>
                      <a:pt x="67" y="0"/>
                      <a:pt x="138" y="0"/>
                    </a:cubicBezTo>
                    <a:lnTo>
                      <a:pt x="2216" y="0"/>
                    </a:lnTo>
                    <a:lnTo>
                      <a:pt x="2216" y="75"/>
                    </a:lnTo>
                    <a:lnTo>
                      <a:pt x="138" y="75"/>
                    </a:lnTo>
                    <a:cubicBezTo>
                      <a:pt x="113" y="75"/>
                      <a:pt x="94" y="143"/>
                      <a:pt x="83" y="229"/>
                    </a:cubicBezTo>
                    <a:cubicBezTo>
                      <a:pt x="78" y="267"/>
                      <a:pt x="75" y="310"/>
                      <a:pt x="75" y="353"/>
                    </a:cubicBezTo>
                    <a:cubicBezTo>
                      <a:pt x="75" y="397"/>
                      <a:pt x="78" y="439"/>
                      <a:pt x="83" y="478"/>
                    </a:cubicBezTo>
                    <a:cubicBezTo>
                      <a:pt x="94" y="564"/>
                      <a:pt x="113" y="631"/>
                      <a:pt x="138" y="631"/>
                    </a:cubicBezTo>
                    <a:lnTo>
                      <a:pt x="2216" y="631"/>
                    </a:lnTo>
                    <a:lnTo>
                      <a:pt x="2216" y="707"/>
                    </a:lnTo>
                    <a:close/>
                  </a:path>
                </a:pathLst>
              </a:custGeom>
              <a:solidFill>
                <a:srgbClr val="04688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/>
              <p:cNvSpPr>
                <a:spLocks/>
              </p:cNvSpPr>
              <p:nvPr/>
            </p:nvSpPr>
            <p:spPr bwMode="auto">
              <a:xfrm>
                <a:off x="3212" y="1756"/>
                <a:ext cx="255" cy="163"/>
              </a:xfrm>
              <a:custGeom>
                <a:avLst/>
                <a:gdLst/>
                <a:ahLst/>
                <a:cxnLst>
                  <a:cxn ang="0">
                    <a:pos x="1108" y="707"/>
                  </a:cxn>
                  <a:cxn ang="0">
                    <a:pos x="138" y="707"/>
                  </a:cxn>
                  <a:cxn ang="0">
                    <a:pos x="8" y="487"/>
                  </a:cxn>
                  <a:cxn ang="0">
                    <a:pos x="0" y="353"/>
                  </a:cxn>
                  <a:cxn ang="0">
                    <a:pos x="8" y="220"/>
                  </a:cxn>
                  <a:cxn ang="0">
                    <a:pos x="138" y="0"/>
                  </a:cxn>
                  <a:cxn ang="0">
                    <a:pos x="1108" y="0"/>
                  </a:cxn>
                  <a:cxn ang="0">
                    <a:pos x="1108" y="75"/>
                  </a:cxn>
                  <a:cxn ang="0">
                    <a:pos x="138" y="75"/>
                  </a:cxn>
                  <a:cxn ang="0">
                    <a:pos x="83" y="229"/>
                  </a:cxn>
                  <a:cxn ang="0">
                    <a:pos x="75" y="353"/>
                  </a:cxn>
                  <a:cxn ang="0">
                    <a:pos x="83" y="478"/>
                  </a:cxn>
                  <a:cxn ang="0">
                    <a:pos x="138" y="631"/>
                  </a:cxn>
                  <a:cxn ang="0">
                    <a:pos x="1108" y="631"/>
                  </a:cxn>
                  <a:cxn ang="0">
                    <a:pos x="1108" y="707"/>
                  </a:cxn>
                </a:cxnLst>
                <a:rect l="0" t="0" r="r" b="b"/>
                <a:pathLst>
                  <a:path w="1108" h="707">
                    <a:moveTo>
                      <a:pt x="1108" y="707"/>
                    </a:moveTo>
                    <a:lnTo>
                      <a:pt x="138" y="707"/>
                    </a:lnTo>
                    <a:cubicBezTo>
                      <a:pt x="67" y="707"/>
                      <a:pt x="24" y="611"/>
                      <a:pt x="8" y="487"/>
                    </a:cubicBezTo>
                    <a:cubicBezTo>
                      <a:pt x="3" y="444"/>
                      <a:pt x="0" y="398"/>
                      <a:pt x="0" y="353"/>
                    </a:cubicBezTo>
                    <a:cubicBezTo>
                      <a:pt x="0" y="308"/>
                      <a:pt x="3" y="263"/>
                      <a:pt x="8" y="220"/>
                    </a:cubicBezTo>
                    <a:cubicBezTo>
                      <a:pt x="24" y="96"/>
                      <a:pt x="67" y="0"/>
                      <a:pt x="138" y="0"/>
                    </a:cubicBezTo>
                    <a:lnTo>
                      <a:pt x="1108" y="0"/>
                    </a:lnTo>
                    <a:lnTo>
                      <a:pt x="1108" y="75"/>
                    </a:lnTo>
                    <a:lnTo>
                      <a:pt x="138" y="75"/>
                    </a:lnTo>
                    <a:cubicBezTo>
                      <a:pt x="113" y="75"/>
                      <a:pt x="94" y="143"/>
                      <a:pt x="83" y="229"/>
                    </a:cubicBezTo>
                    <a:cubicBezTo>
                      <a:pt x="78" y="267"/>
                      <a:pt x="75" y="310"/>
                      <a:pt x="75" y="353"/>
                    </a:cubicBezTo>
                    <a:cubicBezTo>
                      <a:pt x="75" y="397"/>
                      <a:pt x="78" y="439"/>
                      <a:pt x="83" y="478"/>
                    </a:cubicBezTo>
                    <a:cubicBezTo>
                      <a:pt x="94" y="564"/>
                      <a:pt x="113" y="631"/>
                      <a:pt x="138" y="631"/>
                    </a:cubicBezTo>
                    <a:lnTo>
                      <a:pt x="1108" y="631"/>
                    </a:lnTo>
                    <a:lnTo>
                      <a:pt x="1108" y="707"/>
                    </a:lnTo>
                    <a:close/>
                  </a:path>
                </a:pathLst>
              </a:custGeom>
              <a:solidFill>
                <a:srgbClr val="2184A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/>
              <p:cNvSpPr>
                <a:spLocks/>
              </p:cNvSpPr>
              <p:nvPr/>
            </p:nvSpPr>
            <p:spPr bwMode="auto">
              <a:xfrm>
                <a:off x="3245" y="2299"/>
                <a:ext cx="583" cy="12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93" y="0"/>
                  </a:cxn>
                  <a:cxn ang="0">
                    <a:pos x="2529" y="36"/>
                  </a:cxn>
                  <a:cxn ang="0">
                    <a:pos x="2529" y="196"/>
                  </a:cxn>
                  <a:cxn ang="0">
                    <a:pos x="1711" y="196"/>
                  </a:cxn>
                  <a:cxn ang="0">
                    <a:pos x="1711" y="223"/>
                  </a:cxn>
                  <a:cxn ang="0">
                    <a:pos x="1711" y="250"/>
                  </a:cxn>
                  <a:cxn ang="0">
                    <a:pos x="1711" y="277"/>
                  </a:cxn>
                  <a:cxn ang="0">
                    <a:pos x="1711" y="303"/>
                  </a:cxn>
                  <a:cxn ang="0">
                    <a:pos x="1711" y="330"/>
                  </a:cxn>
                  <a:cxn ang="0">
                    <a:pos x="1711" y="357"/>
                  </a:cxn>
                  <a:cxn ang="0">
                    <a:pos x="1711" y="384"/>
                  </a:cxn>
                  <a:cxn ang="0">
                    <a:pos x="1711" y="410"/>
                  </a:cxn>
                  <a:cxn ang="0">
                    <a:pos x="1711" y="437"/>
                  </a:cxn>
                  <a:cxn ang="0">
                    <a:pos x="1711" y="464"/>
                  </a:cxn>
                  <a:cxn ang="0">
                    <a:pos x="1711" y="490"/>
                  </a:cxn>
                  <a:cxn ang="0">
                    <a:pos x="1711" y="517"/>
                  </a:cxn>
                  <a:cxn ang="0">
                    <a:pos x="1711" y="533"/>
                  </a:cxn>
                  <a:cxn ang="0">
                    <a:pos x="1657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2529" h="533">
                    <a:moveTo>
                      <a:pt x="36" y="0"/>
                    </a:moveTo>
                    <a:lnTo>
                      <a:pt x="2493" y="0"/>
                    </a:lnTo>
                    <a:cubicBezTo>
                      <a:pt x="2513" y="0"/>
                      <a:pt x="2529" y="16"/>
                      <a:pt x="2529" y="36"/>
                    </a:cubicBezTo>
                    <a:lnTo>
                      <a:pt x="2529" y="196"/>
                    </a:lnTo>
                    <a:lnTo>
                      <a:pt x="1711" y="196"/>
                    </a:lnTo>
                    <a:lnTo>
                      <a:pt x="1711" y="223"/>
                    </a:lnTo>
                    <a:lnTo>
                      <a:pt x="1711" y="250"/>
                    </a:lnTo>
                    <a:lnTo>
                      <a:pt x="1711" y="277"/>
                    </a:lnTo>
                    <a:lnTo>
                      <a:pt x="1711" y="303"/>
                    </a:lnTo>
                    <a:lnTo>
                      <a:pt x="1711" y="330"/>
                    </a:lnTo>
                    <a:lnTo>
                      <a:pt x="1711" y="357"/>
                    </a:lnTo>
                    <a:lnTo>
                      <a:pt x="1711" y="384"/>
                    </a:lnTo>
                    <a:lnTo>
                      <a:pt x="1711" y="410"/>
                    </a:lnTo>
                    <a:lnTo>
                      <a:pt x="1711" y="437"/>
                    </a:lnTo>
                    <a:lnTo>
                      <a:pt x="1711" y="464"/>
                    </a:lnTo>
                    <a:lnTo>
                      <a:pt x="1711" y="490"/>
                    </a:lnTo>
                    <a:lnTo>
                      <a:pt x="1711" y="517"/>
                    </a:lnTo>
                    <a:lnTo>
                      <a:pt x="1711" y="533"/>
                    </a:lnTo>
                    <a:lnTo>
                      <a:pt x="1657" y="533"/>
                    </a:ln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04688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/>
              <p:cNvSpPr>
                <a:spLocks/>
              </p:cNvSpPr>
              <p:nvPr/>
            </p:nvSpPr>
            <p:spPr bwMode="auto">
              <a:xfrm>
                <a:off x="3245" y="2299"/>
                <a:ext cx="291" cy="12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264" y="0"/>
                  </a:cxn>
                  <a:cxn ang="0">
                    <a:pos x="1264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1264" h="533">
                    <a:moveTo>
                      <a:pt x="36" y="0"/>
                    </a:moveTo>
                    <a:lnTo>
                      <a:pt x="1264" y="0"/>
                    </a:lnTo>
                    <a:lnTo>
                      <a:pt x="1264" y="533"/>
                    </a:ln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2184A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Rectangle 93"/>
              <p:cNvSpPr>
                <a:spLocks noChangeArrowheads="1"/>
              </p:cNvSpPr>
              <p:nvPr/>
            </p:nvSpPr>
            <p:spPr bwMode="auto">
              <a:xfrm>
                <a:off x="3730" y="2306"/>
                <a:ext cx="49" cy="38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Rectangle 94"/>
              <p:cNvSpPr>
                <a:spLocks noChangeArrowheads="1"/>
              </p:cNvSpPr>
              <p:nvPr/>
            </p:nvSpPr>
            <p:spPr bwMode="auto">
              <a:xfrm>
                <a:off x="3303" y="2306"/>
                <a:ext cx="49" cy="10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Rectangle 95"/>
              <p:cNvSpPr>
                <a:spLocks noChangeArrowheads="1"/>
              </p:cNvSpPr>
              <p:nvPr/>
            </p:nvSpPr>
            <p:spPr bwMode="auto">
              <a:xfrm>
                <a:off x="3712" y="2306"/>
                <a:ext cx="12" cy="3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Rectangle 96"/>
              <p:cNvSpPr>
                <a:spLocks noChangeArrowheads="1"/>
              </p:cNvSpPr>
              <p:nvPr/>
            </p:nvSpPr>
            <p:spPr bwMode="auto">
              <a:xfrm>
                <a:off x="3285" y="2306"/>
                <a:ext cx="11" cy="109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/>
              <p:cNvSpPr>
                <a:spLocks/>
              </p:cNvSpPr>
              <p:nvPr/>
            </p:nvSpPr>
            <p:spPr bwMode="auto">
              <a:xfrm>
                <a:off x="3210" y="2176"/>
                <a:ext cx="583" cy="123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2494" y="0"/>
                  </a:cxn>
                  <a:cxn ang="0">
                    <a:pos x="2530" y="36"/>
                  </a:cxn>
                  <a:cxn ang="0">
                    <a:pos x="2530" y="496"/>
                  </a:cxn>
                  <a:cxn ang="0">
                    <a:pos x="2494" y="533"/>
                  </a:cxn>
                  <a:cxn ang="0">
                    <a:pos x="37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7" y="0"/>
                  </a:cxn>
                </a:cxnLst>
                <a:rect l="0" t="0" r="r" b="b"/>
                <a:pathLst>
                  <a:path w="2530" h="533">
                    <a:moveTo>
                      <a:pt x="37" y="0"/>
                    </a:moveTo>
                    <a:lnTo>
                      <a:pt x="2494" y="0"/>
                    </a:lnTo>
                    <a:cubicBezTo>
                      <a:pt x="2514" y="0"/>
                      <a:pt x="2530" y="16"/>
                      <a:pt x="2530" y="36"/>
                    </a:cubicBezTo>
                    <a:lnTo>
                      <a:pt x="2530" y="496"/>
                    </a:lnTo>
                    <a:cubicBezTo>
                      <a:pt x="2530" y="516"/>
                      <a:pt x="2514" y="533"/>
                      <a:pt x="2494" y="533"/>
                    </a:cubicBezTo>
                    <a:lnTo>
                      <a:pt x="37" y="533"/>
                    </a:lnTo>
                    <a:cubicBezTo>
                      <a:pt x="17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7" y="0"/>
                      <a:pt x="37" y="0"/>
                    </a:cubicBezTo>
                    <a:close/>
                  </a:path>
                </a:pathLst>
              </a:custGeom>
              <a:solidFill>
                <a:srgbClr val="7391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/>
              <p:cNvSpPr>
                <a:spLocks/>
              </p:cNvSpPr>
              <p:nvPr/>
            </p:nvSpPr>
            <p:spPr bwMode="auto">
              <a:xfrm>
                <a:off x="3210" y="2176"/>
                <a:ext cx="291" cy="123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1265" y="0"/>
                  </a:cxn>
                  <a:cxn ang="0">
                    <a:pos x="1265" y="533"/>
                  </a:cxn>
                  <a:cxn ang="0">
                    <a:pos x="37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7" y="0"/>
                  </a:cxn>
                </a:cxnLst>
                <a:rect l="0" t="0" r="r" b="b"/>
                <a:pathLst>
                  <a:path w="1265" h="533">
                    <a:moveTo>
                      <a:pt x="37" y="0"/>
                    </a:moveTo>
                    <a:lnTo>
                      <a:pt x="1265" y="0"/>
                    </a:lnTo>
                    <a:lnTo>
                      <a:pt x="1265" y="533"/>
                    </a:lnTo>
                    <a:lnTo>
                      <a:pt x="37" y="533"/>
                    </a:lnTo>
                    <a:cubicBezTo>
                      <a:pt x="17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7" y="0"/>
                      <a:pt x="37" y="0"/>
                    </a:cubicBezTo>
                    <a:close/>
                  </a:path>
                </a:pathLst>
              </a:custGeom>
              <a:solidFill>
                <a:srgbClr val="92AC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Rectangle 99"/>
              <p:cNvSpPr>
                <a:spLocks noChangeArrowheads="1"/>
              </p:cNvSpPr>
              <p:nvPr/>
            </p:nvSpPr>
            <p:spPr bwMode="auto">
              <a:xfrm>
                <a:off x="3695" y="2183"/>
                <a:ext cx="49" cy="108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Rectangle 100"/>
              <p:cNvSpPr>
                <a:spLocks noChangeArrowheads="1"/>
              </p:cNvSpPr>
              <p:nvPr/>
            </p:nvSpPr>
            <p:spPr bwMode="auto">
              <a:xfrm>
                <a:off x="3268" y="2183"/>
                <a:ext cx="49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Rectangle 101"/>
              <p:cNvSpPr>
                <a:spLocks noChangeArrowheads="1"/>
              </p:cNvSpPr>
              <p:nvPr/>
            </p:nvSpPr>
            <p:spPr bwMode="auto">
              <a:xfrm>
                <a:off x="3677" y="2183"/>
                <a:ext cx="12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Rectangle 102"/>
              <p:cNvSpPr>
                <a:spLocks noChangeArrowheads="1"/>
              </p:cNvSpPr>
              <p:nvPr/>
            </p:nvSpPr>
            <p:spPr bwMode="auto">
              <a:xfrm>
                <a:off x="3249" y="2183"/>
                <a:ext cx="12" cy="108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/>
              <p:cNvSpPr>
                <a:spLocks/>
              </p:cNvSpPr>
              <p:nvPr/>
            </p:nvSpPr>
            <p:spPr bwMode="auto">
              <a:xfrm>
                <a:off x="3245" y="2053"/>
                <a:ext cx="583" cy="12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93" y="0"/>
                  </a:cxn>
                  <a:cxn ang="0">
                    <a:pos x="2529" y="36"/>
                  </a:cxn>
                  <a:cxn ang="0">
                    <a:pos x="2529" y="496"/>
                  </a:cxn>
                  <a:cxn ang="0">
                    <a:pos x="2493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2529" h="533">
                    <a:moveTo>
                      <a:pt x="36" y="0"/>
                    </a:moveTo>
                    <a:lnTo>
                      <a:pt x="2493" y="0"/>
                    </a:lnTo>
                    <a:cubicBezTo>
                      <a:pt x="2513" y="0"/>
                      <a:pt x="2529" y="16"/>
                      <a:pt x="2529" y="36"/>
                    </a:cubicBezTo>
                    <a:lnTo>
                      <a:pt x="2529" y="496"/>
                    </a:lnTo>
                    <a:cubicBezTo>
                      <a:pt x="2529" y="516"/>
                      <a:pt x="2513" y="533"/>
                      <a:pt x="2493" y="533"/>
                    </a:cubicBez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EF75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/>
              <p:cNvSpPr>
                <a:spLocks/>
              </p:cNvSpPr>
              <p:nvPr/>
            </p:nvSpPr>
            <p:spPr bwMode="auto">
              <a:xfrm>
                <a:off x="3245" y="2053"/>
                <a:ext cx="291" cy="12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264" y="0"/>
                  </a:cxn>
                  <a:cxn ang="0">
                    <a:pos x="1264" y="533"/>
                  </a:cxn>
                  <a:cxn ang="0">
                    <a:pos x="36" y="533"/>
                  </a:cxn>
                  <a:cxn ang="0">
                    <a:pos x="0" y="496"/>
                  </a:cxn>
                  <a:cxn ang="0">
                    <a:pos x="0" y="36"/>
                  </a:cxn>
                  <a:cxn ang="0">
                    <a:pos x="36" y="0"/>
                  </a:cxn>
                </a:cxnLst>
                <a:rect l="0" t="0" r="r" b="b"/>
                <a:pathLst>
                  <a:path w="1264" h="533">
                    <a:moveTo>
                      <a:pt x="36" y="0"/>
                    </a:moveTo>
                    <a:lnTo>
                      <a:pt x="1264" y="0"/>
                    </a:lnTo>
                    <a:lnTo>
                      <a:pt x="1264" y="533"/>
                    </a:lnTo>
                    <a:lnTo>
                      <a:pt x="36" y="533"/>
                    </a:lnTo>
                    <a:cubicBezTo>
                      <a:pt x="16" y="533"/>
                      <a:pt x="0" y="516"/>
                      <a:pt x="0" y="496"/>
                    </a:cubicBezTo>
                    <a:lnTo>
                      <a:pt x="0" y="36"/>
                    </a:lnTo>
                    <a:cubicBezTo>
                      <a:pt x="0" y="16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FF97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Rectangle 105"/>
              <p:cNvSpPr>
                <a:spLocks noChangeArrowheads="1"/>
              </p:cNvSpPr>
              <p:nvPr/>
            </p:nvSpPr>
            <p:spPr bwMode="auto">
              <a:xfrm>
                <a:off x="3730" y="2060"/>
                <a:ext cx="49" cy="108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Rectangle 106"/>
              <p:cNvSpPr>
                <a:spLocks noChangeArrowheads="1"/>
              </p:cNvSpPr>
              <p:nvPr/>
            </p:nvSpPr>
            <p:spPr bwMode="auto">
              <a:xfrm>
                <a:off x="3303" y="2060"/>
                <a:ext cx="49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Rectangle 107"/>
              <p:cNvSpPr>
                <a:spLocks noChangeArrowheads="1"/>
              </p:cNvSpPr>
              <p:nvPr/>
            </p:nvSpPr>
            <p:spPr bwMode="auto">
              <a:xfrm>
                <a:off x="3712" y="2060"/>
                <a:ext cx="12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Rectangle 108"/>
              <p:cNvSpPr>
                <a:spLocks noChangeArrowheads="1"/>
              </p:cNvSpPr>
              <p:nvPr/>
            </p:nvSpPr>
            <p:spPr bwMode="auto">
              <a:xfrm>
                <a:off x="3285" y="2060"/>
                <a:ext cx="11" cy="108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109"/>
              <p:cNvSpPr>
                <a:spLocks/>
              </p:cNvSpPr>
              <p:nvPr/>
            </p:nvSpPr>
            <p:spPr bwMode="auto">
              <a:xfrm>
                <a:off x="3172" y="2422"/>
                <a:ext cx="498" cy="14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975" y="0"/>
                  </a:cxn>
                  <a:cxn ang="0">
                    <a:pos x="1975" y="74"/>
                  </a:cxn>
                  <a:cxn ang="0">
                    <a:pos x="2029" y="74"/>
                  </a:cxn>
                  <a:cxn ang="0">
                    <a:pos x="2163" y="74"/>
                  </a:cxn>
                  <a:cxn ang="0">
                    <a:pos x="2048" y="254"/>
                  </a:cxn>
                  <a:cxn ang="0">
                    <a:pos x="2042" y="358"/>
                  </a:cxn>
                  <a:cxn ang="0">
                    <a:pos x="2048" y="461"/>
                  </a:cxn>
                  <a:cxn ang="0">
                    <a:pos x="2107" y="617"/>
                  </a:cxn>
                  <a:cxn ang="0">
                    <a:pos x="42" y="617"/>
                  </a:cxn>
                  <a:cxn ang="0">
                    <a:pos x="0" y="575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2163" h="617">
                    <a:moveTo>
                      <a:pt x="42" y="0"/>
                    </a:moveTo>
                    <a:lnTo>
                      <a:pt x="1975" y="0"/>
                    </a:lnTo>
                    <a:lnTo>
                      <a:pt x="1975" y="74"/>
                    </a:lnTo>
                    <a:lnTo>
                      <a:pt x="2029" y="74"/>
                    </a:lnTo>
                    <a:lnTo>
                      <a:pt x="2163" y="74"/>
                    </a:lnTo>
                    <a:cubicBezTo>
                      <a:pt x="2098" y="74"/>
                      <a:pt x="2061" y="153"/>
                      <a:pt x="2048" y="254"/>
                    </a:cubicBezTo>
                    <a:cubicBezTo>
                      <a:pt x="2044" y="288"/>
                      <a:pt x="2042" y="323"/>
                      <a:pt x="2042" y="358"/>
                    </a:cubicBezTo>
                    <a:cubicBezTo>
                      <a:pt x="2042" y="392"/>
                      <a:pt x="2044" y="428"/>
                      <a:pt x="2048" y="461"/>
                    </a:cubicBezTo>
                    <a:cubicBezTo>
                      <a:pt x="2057" y="528"/>
                      <a:pt x="2076" y="586"/>
                      <a:pt x="2107" y="617"/>
                    </a:cubicBezTo>
                    <a:lnTo>
                      <a:pt x="42" y="617"/>
                    </a:lnTo>
                    <a:cubicBezTo>
                      <a:pt x="19" y="617"/>
                      <a:pt x="0" y="598"/>
                      <a:pt x="0" y="575"/>
                    </a:cubicBezTo>
                    <a:lnTo>
                      <a:pt x="0" y="42"/>
                    </a:lnTo>
                    <a:cubicBezTo>
                      <a:pt x="0" y="19"/>
                      <a:pt x="19" y="0"/>
                      <a:pt x="42" y="0"/>
                    </a:cubicBezTo>
                    <a:close/>
                  </a:path>
                </a:pathLst>
              </a:custGeom>
              <a:solidFill>
                <a:srgbClr val="30394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110"/>
              <p:cNvSpPr>
                <a:spLocks/>
              </p:cNvSpPr>
              <p:nvPr/>
            </p:nvSpPr>
            <p:spPr bwMode="auto">
              <a:xfrm>
                <a:off x="3172" y="2422"/>
                <a:ext cx="337" cy="14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465" y="0"/>
                  </a:cxn>
                  <a:cxn ang="0">
                    <a:pos x="1465" y="617"/>
                  </a:cxn>
                  <a:cxn ang="0">
                    <a:pos x="42" y="617"/>
                  </a:cxn>
                  <a:cxn ang="0">
                    <a:pos x="0" y="575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1465" h="617">
                    <a:moveTo>
                      <a:pt x="42" y="0"/>
                    </a:moveTo>
                    <a:lnTo>
                      <a:pt x="1465" y="0"/>
                    </a:lnTo>
                    <a:lnTo>
                      <a:pt x="1465" y="617"/>
                    </a:lnTo>
                    <a:lnTo>
                      <a:pt x="42" y="617"/>
                    </a:lnTo>
                    <a:cubicBezTo>
                      <a:pt x="19" y="617"/>
                      <a:pt x="0" y="598"/>
                      <a:pt x="0" y="575"/>
                    </a:cubicBezTo>
                    <a:lnTo>
                      <a:pt x="0" y="42"/>
                    </a:lnTo>
                    <a:cubicBezTo>
                      <a:pt x="0" y="19"/>
                      <a:pt x="19" y="0"/>
                      <a:pt x="42" y="0"/>
                    </a:cubicBezTo>
                    <a:close/>
                  </a:path>
                </a:pathLst>
              </a:custGeom>
              <a:solidFill>
                <a:srgbClr val="43505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Rectangle 111"/>
              <p:cNvSpPr>
                <a:spLocks noChangeArrowheads="1"/>
              </p:cNvSpPr>
              <p:nvPr/>
            </p:nvSpPr>
            <p:spPr bwMode="auto">
              <a:xfrm>
                <a:off x="3239" y="2431"/>
                <a:ext cx="56" cy="125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Rectangle 112"/>
              <p:cNvSpPr>
                <a:spLocks noChangeArrowheads="1"/>
              </p:cNvSpPr>
              <p:nvPr/>
            </p:nvSpPr>
            <p:spPr bwMode="auto">
              <a:xfrm>
                <a:off x="3218" y="2431"/>
                <a:ext cx="13" cy="125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113"/>
              <p:cNvSpPr>
                <a:spLocks/>
              </p:cNvSpPr>
              <p:nvPr/>
            </p:nvSpPr>
            <p:spPr bwMode="auto">
              <a:xfrm>
                <a:off x="3509" y="2459"/>
                <a:ext cx="140" cy="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6" y="0"/>
                  </a:cxn>
                  <a:cxn ang="0">
                    <a:pos x="583" y="95"/>
                  </a:cxn>
                  <a:cxn ang="0">
                    <a:pos x="577" y="199"/>
                  </a:cxn>
                  <a:cxn ang="0">
                    <a:pos x="583" y="298"/>
                  </a:cxn>
                  <a:cxn ang="0">
                    <a:pos x="0" y="298"/>
                  </a:cxn>
                  <a:cxn ang="0">
                    <a:pos x="0" y="0"/>
                  </a:cxn>
                </a:cxnLst>
                <a:rect l="0" t="0" r="r" b="b"/>
                <a:pathLst>
                  <a:path w="606" h="298">
                    <a:moveTo>
                      <a:pt x="0" y="0"/>
                    </a:moveTo>
                    <a:lnTo>
                      <a:pt x="606" y="0"/>
                    </a:lnTo>
                    <a:cubicBezTo>
                      <a:pt x="595" y="28"/>
                      <a:pt x="588" y="60"/>
                      <a:pt x="583" y="95"/>
                    </a:cubicBezTo>
                    <a:cubicBezTo>
                      <a:pt x="579" y="129"/>
                      <a:pt x="577" y="164"/>
                      <a:pt x="577" y="199"/>
                    </a:cubicBezTo>
                    <a:cubicBezTo>
                      <a:pt x="577" y="232"/>
                      <a:pt x="579" y="266"/>
                      <a:pt x="583" y="298"/>
                    </a:cubicBezTo>
                    <a:lnTo>
                      <a:pt x="0" y="2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Rectangle 114"/>
              <p:cNvSpPr>
                <a:spLocks noChangeArrowheads="1"/>
              </p:cNvSpPr>
              <p:nvPr/>
            </p:nvSpPr>
            <p:spPr bwMode="auto">
              <a:xfrm>
                <a:off x="3333" y="2459"/>
                <a:ext cx="176" cy="69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Rectangle 115"/>
              <p:cNvSpPr>
                <a:spLocks noChangeArrowheads="1"/>
              </p:cNvSpPr>
              <p:nvPr/>
            </p:nvSpPr>
            <p:spPr bwMode="auto">
              <a:xfrm>
                <a:off x="3536" y="2090"/>
                <a:ext cx="127" cy="49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Rectangle 116"/>
              <p:cNvSpPr>
                <a:spLocks noChangeArrowheads="1"/>
              </p:cNvSpPr>
              <p:nvPr/>
            </p:nvSpPr>
            <p:spPr bwMode="auto">
              <a:xfrm>
                <a:off x="3410" y="2090"/>
                <a:ext cx="126" cy="49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Rectangle 117"/>
              <p:cNvSpPr>
                <a:spLocks noChangeArrowheads="1"/>
              </p:cNvSpPr>
              <p:nvPr/>
            </p:nvSpPr>
            <p:spPr bwMode="auto">
              <a:xfrm>
                <a:off x="3501" y="2213"/>
                <a:ext cx="127" cy="49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Rectangle 118"/>
              <p:cNvSpPr>
                <a:spLocks noChangeArrowheads="1"/>
              </p:cNvSpPr>
              <p:nvPr/>
            </p:nvSpPr>
            <p:spPr bwMode="auto">
              <a:xfrm>
                <a:off x="3375" y="2213"/>
                <a:ext cx="126" cy="49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Rectangle 119"/>
              <p:cNvSpPr>
                <a:spLocks noChangeArrowheads="1"/>
              </p:cNvSpPr>
              <p:nvPr/>
            </p:nvSpPr>
            <p:spPr bwMode="auto">
              <a:xfrm>
                <a:off x="3649" y="2460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Rectangle 120"/>
              <p:cNvSpPr>
                <a:spLocks noChangeArrowheads="1"/>
              </p:cNvSpPr>
              <p:nvPr/>
            </p:nvSpPr>
            <p:spPr bwMode="auto">
              <a:xfrm>
                <a:off x="3649" y="2474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Rectangle 121"/>
              <p:cNvSpPr>
                <a:spLocks noChangeArrowheads="1"/>
              </p:cNvSpPr>
              <p:nvPr/>
            </p:nvSpPr>
            <p:spPr bwMode="auto">
              <a:xfrm>
                <a:off x="3649" y="2488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Rectangle 122"/>
              <p:cNvSpPr>
                <a:spLocks noChangeArrowheads="1"/>
              </p:cNvSpPr>
              <p:nvPr/>
            </p:nvSpPr>
            <p:spPr bwMode="auto">
              <a:xfrm>
                <a:off x="3649" y="2503"/>
                <a:ext cx="319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Rectangle 123"/>
              <p:cNvSpPr>
                <a:spLocks noChangeArrowheads="1"/>
              </p:cNvSpPr>
              <p:nvPr/>
            </p:nvSpPr>
            <p:spPr bwMode="auto">
              <a:xfrm>
                <a:off x="3649" y="2517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Rectangle 124"/>
              <p:cNvSpPr>
                <a:spLocks noChangeArrowheads="1"/>
              </p:cNvSpPr>
              <p:nvPr/>
            </p:nvSpPr>
            <p:spPr bwMode="auto">
              <a:xfrm>
                <a:off x="3649" y="2531"/>
                <a:ext cx="319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Rectangle 125"/>
              <p:cNvSpPr>
                <a:spLocks noChangeArrowheads="1"/>
              </p:cNvSpPr>
              <p:nvPr/>
            </p:nvSpPr>
            <p:spPr bwMode="auto">
              <a:xfrm>
                <a:off x="3649" y="2467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Rectangle 126"/>
              <p:cNvSpPr>
                <a:spLocks noChangeArrowheads="1"/>
              </p:cNvSpPr>
              <p:nvPr/>
            </p:nvSpPr>
            <p:spPr bwMode="auto">
              <a:xfrm>
                <a:off x="3649" y="2481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Rectangle 127"/>
              <p:cNvSpPr>
                <a:spLocks noChangeArrowheads="1"/>
              </p:cNvSpPr>
              <p:nvPr/>
            </p:nvSpPr>
            <p:spPr bwMode="auto">
              <a:xfrm>
                <a:off x="3649" y="2495"/>
                <a:ext cx="319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Rectangle 128"/>
              <p:cNvSpPr>
                <a:spLocks noChangeArrowheads="1"/>
              </p:cNvSpPr>
              <p:nvPr/>
            </p:nvSpPr>
            <p:spPr bwMode="auto">
              <a:xfrm>
                <a:off x="3649" y="2509"/>
                <a:ext cx="319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Rectangle 129"/>
              <p:cNvSpPr>
                <a:spLocks noChangeArrowheads="1"/>
              </p:cNvSpPr>
              <p:nvPr/>
            </p:nvSpPr>
            <p:spPr bwMode="auto">
              <a:xfrm>
                <a:off x="3649" y="2524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Rectangle 130"/>
              <p:cNvSpPr>
                <a:spLocks noChangeArrowheads="1"/>
              </p:cNvSpPr>
              <p:nvPr/>
            </p:nvSpPr>
            <p:spPr bwMode="auto">
              <a:xfrm>
                <a:off x="3649" y="2538"/>
                <a:ext cx="319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Rectangle 131"/>
              <p:cNvSpPr>
                <a:spLocks noChangeArrowheads="1"/>
              </p:cNvSpPr>
              <p:nvPr/>
            </p:nvSpPr>
            <p:spPr bwMode="auto">
              <a:xfrm>
                <a:off x="3649" y="2545"/>
                <a:ext cx="319" cy="5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132"/>
              <p:cNvSpPr>
                <a:spLocks/>
              </p:cNvSpPr>
              <p:nvPr/>
            </p:nvSpPr>
            <p:spPr bwMode="auto">
              <a:xfrm>
                <a:off x="3968" y="2460"/>
                <a:ext cx="317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7" y="0"/>
                  </a:cxn>
                  <a:cxn ang="0">
                    <a:pos x="1368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77" h="30">
                    <a:moveTo>
                      <a:pt x="0" y="0"/>
                    </a:moveTo>
                    <a:lnTo>
                      <a:pt x="1377" y="0"/>
                    </a:lnTo>
                    <a:cubicBezTo>
                      <a:pt x="1374" y="9"/>
                      <a:pt x="1370" y="20"/>
                      <a:pt x="1368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133"/>
              <p:cNvSpPr>
                <a:spLocks/>
              </p:cNvSpPr>
              <p:nvPr/>
            </p:nvSpPr>
            <p:spPr bwMode="auto">
              <a:xfrm>
                <a:off x="3968" y="2474"/>
                <a:ext cx="313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61" y="0"/>
                  </a:cxn>
                  <a:cxn ang="0">
                    <a:pos x="1356" y="29"/>
                  </a:cxn>
                  <a:cxn ang="0">
                    <a:pos x="1356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61" h="31">
                    <a:moveTo>
                      <a:pt x="0" y="0"/>
                    </a:moveTo>
                    <a:lnTo>
                      <a:pt x="1361" y="0"/>
                    </a:lnTo>
                    <a:cubicBezTo>
                      <a:pt x="1359" y="10"/>
                      <a:pt x="1358" y="19"/>
                      <a:pt x="1356" y="29"/>
                    </a:cubicBezTo>
                    <a:lnTo>
                      <a:pt x="1356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134"/>
              <p:cNvSpPr>
                <a:spLocks/>
              </p:cNvSpPr>
              <p:nvPr/>
            </p:nvSpPr>
            <p:spPr bwMode="auto">
              <a:xfrm>
                <a:off x="3968" y="2488"/>
                <a:ext cx="311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3" y="0"/>
                  </a:cxn>
                  <a:cxn ang="0">
                    <a:pos x="135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3" h="31">
                    <a:moveTo>
                      <a:pt x="0" y="0"/>
                    </a:moveTo>
                    <a:lnTo>
                      <a:pt x="1353" y="0"/>
                    </a:lnTo>
                    <a:cubicBezTo>
                      <a:pt x="1352" y="10"/>
                      <a:pt x="1351" y="21"/>
                      <a:pt x="135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135"/>
              <p:cNvSpPr>
                <a:spLocks/>
              </p:cNvSpPr>
              <p:nvPr/>
            </p:nvSpPr>
            <p:spPr bwMode="auto">
              <a:xfrm>
                <a:off x="3968" y="2503"/>
                <a:ext cx="311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0" y="0"/>
                  </a:cxn>
                  <a:cxn ang="0">
                    <a:pos x="1350" y="10"/>
                  </a:cxn>
                  <a:cxn ang="0">
                    <a:pos x="1350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50" h="30">
                    <a:moveTo>
                      <a:pt x="0" y="0"/>
                    </a:moveTo>
                    <a:lnTo>
                      <a:pt x="1350" y="0"/>
                    </a:lnTo>
                    <a:lnTo>
                      <a:pt x="1350" y="10"/>
                    </a:lnTo>
                    <a:cubicBezTo>
                      <a:pt x="1350" y="17"/>
                      <a:pt x="1350" y="23"/>
                      <a:pt x="1350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36"/>
              <p:cNvSpPr>
                <a:spLocks/>
              </p:cNvSpPr>
              <p:nvPr/>
            </p:nvSpPr>
            <p:spPr bwMode="auto">
              <a:xfrm>
                <a:off x="3968" y="2517"/>
                <a:ext cx="312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1" y="0"/>
                  </a:cxn>
                  <a:cxn ang="0">
                    <a:pos x="1354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54" h="30">
                    <a:moveTo>
                      <a:pt x="0" y="0"/>
                    </a:moveTo>
                    <a:lnTo>
                      <a:pt x="1351" y="0"/>
                    </a:lnTo>
                    <a:cubicBezTo>
                      <a:pt x="1352" y="10"/>
                      <a:pt x="1353" y="20"/>
                      <a:pt x="1354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37"/>
              <p:cNvSpPr>
                <a:spLocks/>
              </p:cNvSpPr>
              <p:nvPr/>
            </p:nvSpPr>
            <p:spPr bwMode="auto">
              <a:xfrm>
                <a:off x="3968" y="2531"/>
                <a:ext cx="314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8" y="0"/>
                  </a:cxn>
                  <a:cxn ang="0">
                    <a:pos x="1363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63" h="31">
                    <a:moveTo>
                      <a:pt x="0" y="0"/>
                    </a:moveTo>
                    <a:lnTo>
                      <a:pt x="1358" y="0"/>
                    </a:lnTo>
                    <a:cubicBezTo>
                      <a:pt x="1359" y="11"/>
                      <a:pt x="1361" y="21"/>
                      <a:pt x="1363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38"/>
              <p:cNvSpPr>
                <a:spLocks/>
              </p:cNvSpPr>
              <p:nvPr/>
            </p:nvSpPr>
            <p:spPr bwMode="auto">
              <a:xfrm>
                <a:off x="3968" y="2467"/>
                <a:ext cx="31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68" y="0"/>
                  </a:cxn>
                  <a:cxn ang="0">
                    <a:pos x="136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68" h="31">
                    <a:moveTo>
                      <a:pt x="0" y="0"/>
                    </a:moveTo>
                    <a:lnTo>
                      <a:pt x="1368" y="0"/>
                    </a:lnTo>
                    <a:cubicBezTo>
                      <a:pt x="1365" y="10"/>
                      <a:pt x="1363" y="20"/>
                      <a:pt x="136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39"/>
              <p:cNvSpPr>
                <a:spLocks/>
              </p:cNvSpPr>
              <p:nvPr/>
            </p:nvSpPr>
            <p:spPr bwMode="auto">
              <a:xfrm>
                <a:off x="3968" y="2481"/>
                <a:ext cx="312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6" y="0"/>
                  </a:cxn>
                  <a:cxn ang="0">
                    <a:pos x="1353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56" h="30">
                    <a:moveTo>
                      <a:pt x="0" y="0"/>
                    </a:moveTo>
                    <a:lnTo>
                      <a:pt x="1356" y="0"/>
                    </a:lnTo>
                    <a:cubicBezTo>
                      <a:pt x="1355" y="10"/>
                      <a:pt x="1354" y="20"/>
                      <a:pt x="1353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40"/>
              <p:cNvSpPr>
                <a:spLocks/>
              </p:cNvSpPr>
              <p:nvPr/>
            </p:nvSpPr>
            <p:spPr bwMode="auto">
              <a:xfrm>
                <a:off x="3968" y="2495"/>
                <a:ext cx="311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1" y="0"/>
                  </a:cxn>
                  <a:cxn ang="0">
                    <a:pos x="1350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1" h="31">
                    <a:moveTo>
                      <a:pt x="0" y="0"/>
                    </a:moveTo>
                    <a:lnTo>
                      <a:pt x="1351" y="0"/>
                    </a:lnTo>
                    <a:cubicBezTo>
                      <a:pt x="1350" y="10"/>
                      <a:pt x="1350" y="20"/>
                      <a:pt x="1350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41"/>
              <p:cNvSpPr>
                <a:spLocks/>
              </p:cNvSpPr>
              <p:nvPr/>
            </p:nvSpPr>
            <p:spPr bwMode="auto">
              <a:xfrm>
                <a:off x="3968" y="2509"/>
                <a:ext cx="311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0" y="0"/>
                  </a:cxn>
                  <a:cxn ang="0">
                    <a:pos x="135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1" h="31">
                    <a:moveTo>
                      <a:pt x="0" y="0"/>
                    </a:moveTo>
                    <a:lnTo>
                      <a:pt x="1350" y="0"/>
                    </a:lnTo>
                    <a:cubicBezTo>
                      <a:pt x="1350" y="10"/>
                      <a:pt x="1351" y="21"/>
                      <a:pt x="135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142"/>
              <p:cNvSpPr>
                <a:spLocks/>
              </p:cNvSpPr>
              <p:nvPr/>
            </p:nvSpPr>
            <p:spPr bwMode="auto">
              <a:xfrm>
                <a:off x="3968" y="2524"/>
                <a:ext cx="313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4" y="0"/>
                  </a:cxn>
                  <a:cxn ang="0">
                    <a:pos x="1356" y="22"/>
                  </a:cxn>
                  <a:cxn ang="0">
                    <a:pos x="1358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8" h="31">
                    <a:moveTo>
                      <a:pt x="0" y="0"/>
                    </a:moveTo>
                    <a:lnTo>
                      <a:pt x="1354" y="0"/>
                    </a:lnTo>
                    <a:cubicBezTo>
                      <a:pt x="1355" y="8"/>
                      <a:pt x="1355" y="15"/>
                      <a:pt x="1356" y="22"/>
                    </a:cubicBezTo>
                    <a:lnTo>
                      <a:pt x="1358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143"/>
              <p:cNvSpPr>
                <a:spLocks/>
              </p:cNvSpPr>
              <p:nvPr/>
            </p:nvSpPr>
            <p:spPr bwMode="auto">
              <a:xfrm>
                <a:off x="3968" y="2538"/>
                <a:ext cx="31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63" y="0"/>
                  </a:cxn>
                  <a:cxn ang="0">
                    <a:pos x="1370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70" h="30">
                    <a:moveTo>
                      <a:pt x="0" y="0"/>
                    </a:moveTo>
                    <a:lnTo>
                      <a:pt x="1363" y="0"/>
                    </a:lnTo>
                    <a:cubicBezTo>
                      <a:pt x="1365" y="10"/>
                      <a:pt x="1368" y="21"/>
                      <a:pt x="1370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144"/>
              <p:cNvSpPr>
                <a:spLocks/>
              </p:cNvSpPr>
              <p:nvPr/>
            </p:nvSpPr>
            <p:spPr bwMode="auto">
              <a:xfrm>
                <a:off x="3968" y="2545"/>
                <a:ext cx="317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0" y="0"/>
                  </a:cxn>
                  <a:cxn ang="0">
                    <a:pos x="1377" y="21"/>
                  </a:cxn>
                  <a:cxn ang="0">
                    <a:pos x="0" y="21"/>
                  </a:cxn>
                  <a:cxn ang="0">
                    <a:pos x="0" y="0"/>
                  </a:cxn>
                </a:cxnLst>
                <a:rect l="0" t="0" r="r" b="b"/>
                <a:pathLst>
                  <a:path w="1377" h="21">
                    <a:moveTo>
                      <a:pt x="0" y="0"/>
                    </a:moveTo>
                    <a:lnTo>
                      <a:pt x="1370" y="0"/>
                    </a:lnTo>
                    <a:cubicBezTo>
                      <a:pt x="1373" y="8"/>
                      <a:pt x="1375" y="14"/>
                      <a:pt x="1377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145"/>
              <p:cNvSpPr>
                <a:spLocks/>
              </p:cNvSpPr>
              <p:nvPr/>
            </p:nvSpPr>
            <p:spPr bwMode="auto">
              <a:xfrm>
                <a:off x="3642" y="2439"/>
                <a:ext cx="652" cy="131"/>
              </a:xfrm>
              <a:custGeom>
                <a:avLst/>
                <a:gdLst/>
                <a:ahLst/>
                <a:cxnLst>
                  <a:cxn ang="0">
                    <a:pos x="2829" y="568"/>
                  </a:cxn>
                  <a:cxn ang="0">
                    <a:pos x="121" y="568"/>
                  </a:cxn>
                  <a:cxn ang="0">
                    <a:pos x="6" y="387"/>
                  </a:cxn>
                  <a:cxn ang="0">
                    <a:pos x="0" y="284"/>
                  </a:cxn>
                  <a:cxn ang="0">
                    <a:pos x="6" y="180"/>
                  </a:cxn>
                  <a:cxn ang="0">
                    <a:pos x="121" y="0"/>
                  </a:cxn>
                  <a:cxn ang="0">
                    <a:pos x="2829" y="0"/>
                  </a:cxn>
                  <a:cxn ang="0">
                    <a:pos x="2829" y="90"/>
                  </a:cxn>
                  <a:cxn ang="0">
                    <a:pos x="121" y="90"/>
                  </a:cxn>
                  <a:cxn ang="0">
                    <a:pos x="95" y="192"/>
                  </a:cxn>
                  <a:cxn ang="0">
                    <a:pos x="90" y="284"/>
                  </a:cxn>
                  <a:cxn ang="0">
                    <a:pos x="95" y="376"/>
                  </a:cxn>
                  <a:cxn ang="0">
                    <a:pos x="121" y="478"/>
                  </a:cxn>
                  <a:cxn ang="0">
                    <a:pos x="2829" y="478"/>
                  </a:cxn>
                  <a:cxn ang="0">
                    <a:pos x="2829" y="568"/>
                  </a:cxn>
                </a:cxnLst>
                <a:rect l="0" t="0" r="r" b="b"/>
                <a:pathLst>
                  <a:path w="2829" h="568">
                    <a:moveTo>
                      <a:pt x="2829" y="568"/>
                    </a:moveTo>
                    <a:lnTo>
                      <a:pt x="121" y="568"/>
                    </a:lnTo>
                    <a:cubicBezTo>
                      <a:pt x="56" y="568"/>
                      <a:pt x="19" y="489"/>
                      <a:pt x="6" y="387"/>
                    </a:cubicBezTo>
                    <a:cubicBezTo>
                      <a:pt x="2" y="354"/>
                      <a:pt x="0" y="318"/>
                      <a:pt x="0" y="284"/>
                    </a:cubicBezTo>
                    <a:cubicBezTo>
                      <a:pt x="0" y="249"/>
                      <a:pt x="2" y="214"/>
                      <a:pt x="6" y="180"/>
                    </a:cubicBezTo>
                    <a:cubicBezTo>
                      <a:pt x="19" y="79"/>
                      <a:pt x="56" y="0"/>
                      <a:pt x="121" y="0"/>
                    </a:cubicBezTo>
                    <a:lnTo>
                      <a:pt x="2829" y="0"/>
                    </a:lnTo>
                    <a:lnTo>
                      <a:pt x="2829" y="90"/>
                    </a:lnTo>
                    <a:lnTo>
                      <a:pt x="121" y="90"/>
                    </a:lnTo>
                    <a:cubicBezTo>
                      <a:pt x="112" y="90"/>
                      <a:pt x="102" y="134"/>
                      <a:pt x="95" y="192"/>
                    </a:cubicBezTo>
                    <a:cubicBezTo>
                      <a:pt x="91" y="220"/>
                      <a:pt x="90" y="251"/>
                      <a:pt x="90" y="284"/>
                    </a:cubicBezTo>
                    <a:cubicBezTo>
                      <a:pt x="90" y="316"/>
                      <a:pt x="91" y="348"/>
                      <a:pt x="95" y="376"/>
                    </a:cubicBezTo>
                    <a:cubicBezTo>
                      <a:pt x="102" y="433"/>
                      <a:pt x="112" y="478"/>
                      <a:pt x="121" y="478"/>
                    </a:cubicBezTo>
                    <a:lnTo>
                      <a:pt x="2829" y="478"/>
                    </a:lnTo>
                    <a:lnTo>
                      <a:pt x="2829" y="568"/>
                    </a:lnTo>
                    <a:close/>
                  </a:path>
                </a:pathLst>
              </a:custGeom>
              <a:solidFill>
                <a:srgbClr val="27D3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146"/>
              <p:cNvSpPr>
                <a:spLocks noEditPoints="1"/>
              </p:cNvSpPr>
              <p:nvPr/>
            </p:nvSpPr>
            <p:spPr bwMode="auto">
              <a:xfrm>
                <a:off x="3968" y="2439"/>
                <a:ext cx="326" cy="131"/>
              </a:xfrm>
              <a:custGeom>
                <a:avLst/>
                <a:gdLst/>
                <a:ahLst/>
                <a:cxnLst>
                  <a:cxn ang="0">
                    <a:pos x="1415" y="568"/>
                  </a:cxn>
                  <a:cxn ang="0">
                    <a:pos x="0" y="568"/>
                  </a:cxn>
                  <a:cxn ang="0">
                    <a:pos x="0" y="478"/>
                  </a:cxn>
                  <a:cxn ang="0">
                    <a:pos x="1415" y="478"/>
                  </a:cxn>
                  <a:cxn ang="0">
                    <a:pos x="1415" y="568"/>
                  </a:cxn>
                  <a:cxn ang="0">
                    <a:pos x="0" y="0"/>
                  </a:cxn>
                  <a:cxn ang="0">
                    <a:pos x="1415" y="0"/>
                  </a:cxn>
                  <a:cxn ang="0">
                    <a:pos x="1415" y="90"/>
                  </a:cxn>
                  <a:cxn ang="0">
                    <a:pos x="0" y="90"/>
                  </a:cxn>
                  <a:cxn ang="0">
                    <a:pos x="0" y="0"/>
                  </a:cxn>
                </a:cxnLst>
                <a:rect l="0" t="0" r="r" b="b"/>
                <a:pathLst>
                  <a:path w="1415" h="568">
                    <a:moveTo>
                      <a:pt x="1415" y="568"/>
                    </a:moveTo>
                    <a:lnTo>
                      <a:pt x="0" y="568"/>
                    </a:lnTo>
                    <a:lnTo>
                      <a:pt x="0" y="478"/>
                    </a:lnTo>
                    <a:lnTo>
                      <a:pt x="1415" y="478"/>
                    </a:lnTo>
                    <a:lnTo>
                      <a:pt x="1415" y="568"/>
                    </a:lnTo>
                    <a:close/>
                    <a:moveTo>
                      <a:pt x="0" y="0"/>
                    </a:moveTo>
                    <a:lnTo>
                      <a:pt x="1415" y="0"/>
                    </a:lnTo>
                    <a:lnTo>
                      <a:pt x="1415" y="90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DB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Rectangle 147"/>
              <p:cNvSpPr>
                <a:spLocks noChangeArrowheads="1"/>
              </p:cNvSpPr>
              <p:nvPr/>
            </p:nvSpPr>
            <p:spPr bwMode="auto">
              <a:xfrm>
                <a:off x="3974" y="2403"/>
                <a:ext cx="237" cy="15"/>
              </a:xfrm>
              <a:prstGeom prst="rect">
                <a:avLst/>
              </a:prstGeom>
              <a:solidFill>
                <a:srgbClr val="AAC7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Rectangle 148"/>
              <p:cNvSpPr>
                <a:spLocks noChangeArrowheads="1"/>
              </p:cNvSpPr>
              <p:nvPr/>
            </p:nvSpPr>
            <p:spPr bwMode="auto">
              <a:xfrm>
                <a:off x="3960" y="2418"/>
                <a:ext cx="265" cy="14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Rectangle 149"/>
              <p:cNvSpPr>
                <a:spLocks noChangeArrowheads="1"/>
              </p:cNvSpPr>
              <p:nvPr/>
            </p:nvSpPr>
            <p:spPr bwMode="auto">
              <a:xfrm>
                <a:off x="4072" y="2423"/>
                <a:ext cx="446" cy="17"/>
              </a:xfrm>
              <a:prstGeom prst="rect">
                <a:avLst/>
              </a:prstGeom>
              <a:solidFill>
                <a:srgbClr val="EF753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Rectangle 150"/>
              <p:cNvSpPr>
                <a:spLocks noChangeArrowheads="1"/>
              </p:cNvSpPr>
              <p:nvPr/>
            </p:nvSpPr>
            <p:spPr bwMode="auto">
              <a:xfrm>
                <a:off x="3639" y="2344"/>
                <a:ext cx="356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Rectangle 151"/>
              <p:cNvSpPr>
                <a:spLocks noChangeArrowheads="1"/>
              </p:cNvSpPr>
              <p:nvPr/>
            </p:nvSpPr>
            <p:spPr bwMode="auto">
              <a:xfrm>
                <a:off x="3639" y="2357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Rectangle 152"/>
              <p:cNvSpPr>
                <a:spLocks noChangeArrowheads="1"/>
              </p:cNvSpPr>
              <p:nvPr/>
            </p:nvSpPr>
            <p:spPr bwMode="auto">
              <a:xfrm>
                <a:off x="3639" y="2369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Rectangle 153"/>
              <p:cNvSpPr>
                <a:spLocks noChangeArrowheads="1"/>
              </p:cNvSpPr>
              <p:nvPr/>
            </p:nvSpPr>
            <p:spPr bwMode="auto">
              <a:xfrm>
                <a:off x="3639" y="2381"/>
                <a:ext cx="356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Rectangle 154"/>
              <p:cNvSpPr>
                <a:spLocks noChangeArrowheads="1"/>
              </p:cNvSpPr>
              <p:nvPr/>
            </p:nvSpPr>
            <p:spPr bwMode="auto">
              <a:xfrm>
                <a:off x="3639" y="2394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Rectangle 155"/>
              <p:cNvSpPr>
                <a:spLocks noChangeArrowheads="1"/>
              </p:cNvSpPr>
              <p:nvPr/>
            </p:nvSpPr>
            <p:spPr bwMode="auto">
              <a:xfrm>
                <a:off x="3639" y="2406"/>
                <a:ext cx="356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Rectangle 156"/>
              <p:cNvSpPr>
                <a:spLocks noChangeArrowheads="1"/>
              </p:cNvSpPr>
              <p:nvPr/>
            </p:nvSpPr>
            <p:spPr bwMode="auto">
              <a:xfrm>
                <a:off x="3639" y="2351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Rectangle 157"/>
              <p:cNvSpPr>
                <a:spLocks noChangeArrowheads="1"/>
              </p:cNvSpPr>
              <p:nvPr/>
            </p:nvSpPr>
            <p:spPr bwMode="auto">
              <a:xfrm>
                <a:off x="3639" y="2363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Rectangle 158"/>
              <p:cNvSpPr>
                <a:spLocks noChangeArrowheads="1"/>
              </p:cNvSpPr>
              <p:nvPr/>
            </p:nvSpPr>
            <p:spPr bwMode="auto">
              <a:xfrm>
                <a:off x="3639" y="2375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Rectangle 159"/>
              <p:cNvSpPr>
                <a:spLocks noChangeArrowheads="1"/>
              </p:cNvSpPr>
              <p:nvPr/>
            </p:nvSpPr>
            <p:spPr bwMode="auto">
              <a:xfrm>
                <a:off x="3639" y="2388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Rectangle 160"/>
              <p:cNvSpPr>
                <a:spLocks noChangeArrowheads="1"/>
              </p:cNvSpPr>
              <p:nvPr/>
            </p:nvSpPr>
            <p:spPr bwMode="auto">
              <a:xfrm>
                <a:off x="3639" y="2400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Rectangle 161"/>
              <p:cNvSpPr>
                <a:spLocks noChangeArrowheads="1"/>
              </p:cNvSpPr>
              <p:nvPr/>
            </p:nvSpPr>
            <p:spPr bwMode="auto">
              <a:xfrm>
                <a:off x="3639" y="2412"/>
                <a:ext cx="356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Rectangle 162"/>
              <p:cNvSpPr>
                <a:spLocks noChangeArrowheads="1"/>
              </p:cNvSpPr>
              <p:nvPr/>
            </p:nvSpPr>
            <p:spPr bwMode="auto">
              <a:xfrm>
                <a:off x="3639" y="2418"/>
                <a:ext cx="356" cy="5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 163"/>
              <p:cNvSpPr>
                <a:spLocks/>
              </p:cNvSpPr>
              <p:nvPr/>
            </p:nvSpPr>
            <p:spPr bwMode="auto">
              <a:xfrm>
                <a:off x="3995" y="2344"/>
                <a:ext cx="77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9" y="100"/>
                  </a:cxn>
                  <a:cxn ang="0">
                    <a:pos x="239" y="100"/>
                  </a:cxn>
                  <a:cxn ang="0">
                    <a:pos x="338" y="339"/>
                  </a:cxn>
                  <a:cxn ang="0">
                    <a:pos x="247" y="339"/>
                  </a:cxn>
                  <a:cxn ang="0">
                    <a:pos x="175" y="164"/>
                  </a:cxn>
                  <a:cxn ang="0">
                    <a:pos x="175" y="164"/>
                  </a:cxn>
                  <a:cxn ang="0">
                    <a:pos x="0" y="92"/>
                  </a:cxn>
                  <a:cxn ang="0">
                    <a:pos x="0" y="92"/>
                  </a:cxn>
                  <a:cxn ang="0">
                    <a:pos x="0" y="0"/>
                  </a:cxn>
                </a:cxnLst>
                <a:rect l="0" t="0" r="r" b="b"/>
                <a:pathLst>
                  <a:path w="338" h="339">
                    <a:moveTo>
                      <a:pt x="0" y="0"/>
                    </a:moveTo>
                    <a:cubicBezTo>
                      <a:pt x="93" y="0"/>
                      <a:pt x="178" y="38"/>
                      <a:pt x="239" y="100"/>
                    </a:cubicBezTo>
                    <a:lnTo>
                      <a:pt x="239" y="100"/>
                    </a:lnTo>
                    <a:cubicBezTo>
                      <a:pt x="301" y="161"/>
                      <a:pt x="338" y="246"/>
                      <a:pt x="338" y="339"/>
                    </a:cubicBezTo>
                    <a:lnTo>
                      <a:pt x="247" y="339"/>
                    </a:lnTo>
                    <a:cubicBezTo>
                      <a:pt x="247" y="271"/>
                      <a:pt x="219" y="209"/>
                      <a:pt x="175" y="164"/>
                    </a:cubicBezTo>
                    <a:lnTo>
                      <a:pt x="175" y="164"/>
                    </a:lnTo>
                    <a:cubicBezTo>
                      <a:pt x="130" y="120"/>
                      <a:pt x="68" y="92"/>
                      <a:pt x="0" y="92"/>
                    </a:cubicBezTo>
                    <a:lnTo>
                      <a:pt x="0" y="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 164"/>
              <p:cNvSpPr>
                <a:spLocks/>
              </p:cNvSpPr>
              <p:nvPr/>
            </p:nvSpPr>
            <p:spPr bwMode="auto">
              <a:xfrm>
                <a:off x="3995" y="2351"/>
                <a:ext cx="71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0" y="92"/>
                  </a:cxn>
                  <a:cxn ang="0">
                    <a:pos x="220" y="92"/>
                  </a:cxn>
                  <a:cxn ang="0">
                    <a:pos x="312" y="312"/>
                  </a:cxn>
                  <a:cxn ang="0">
                    <a:pos x="228" y="312"/>
                  </a:cxn>
                  <a:cxn ang="0">
                    <a:pos x="161" y="151"/>
                  </a:cxn>
                  <a:cxn ang="0">
                    <a:pos x="161" y="151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0"/>
                  </a:cxn>
                </a:cxnLst>
                <a:rect l="0" t="0" r="r" b="b"/>
                <a:pathLst>
                  <a:path w="312" h="312">
                    <a:moveTo>
                      <a:pt x="0" y="0"/>
                    </a:moveTo>
                    <a:cubicBezTo>
                      <a:pt x="86" y="0"/>
                      <a:pt x="164" y="35"/>
                      <a:pt x="220" y="92"/>
                    </a:cubicBezTo>
                    <a:lnTo>
                      <a:pt x="220" y="92"/>
                    </a:lnTo>
                    <a:cubicBezTo>
                      <a:pt x="277" y="148"/>
                      <a:pt x="312" y="226"/>
                      <a:pt x="312" y="312"/>
                    </a:cubicBezTo>
                    <a:lnTo>
                      <a:pt x="228" y="312"/>
                    </a:lnTo>
                    <a:cubicBezTo>
                      <a:pt x="228" y="249"/>
                      <a:pt x="202" y="192"/>
                      <a:pt x="161" y="151"/>
                    </a:cubicBezTo>
                    <a:lnTo>
                      <a:pt x="161" y="151"/>
                    </a:lnTo>
                    <a:cubicBezTo>
                      <a:pt x="120" y="110"/>
                      <a:pt x="63" y="84"/>
                      <a:pt x="0" y="84"/>
                    </a:cubicBezTo>
                    <a:lnTo>
                      <a:pt x="0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 165"/>
              <p:cNvSpPr>
                <a:spLocks/>
              </p:cNvSpPr>
              <p:nvPr/>
            </p:nvSpPr>
            <p:spPr bwMode="auto">
              <a:xfrm>
                <a:off x="3995" y="2357"/>
                <a:ext cx="65" cy="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1" y="84"/>
                  </a:cxn>
                  <a:cxn ang="0">
                    <a:pos x="201" y="84"/>
                  </a:cxn>
                  <a:cxn ang="0">
                    <a:pos x="285" y="285"/>
                  </a:cxn>
                  <a:cxn ang="0">
                    <a:pos x="208" y="285"/>
                  </a:cxn>
                  <a:cxn ang="0">
                    <a:pos x="147" y="138"/>
                  </a:cxn>
                  <a:cxn ang="0">
                    <a:pos x="147" y="138"/>
                  </a:cxn>
                  <a:cxn ang="0">
                    <a:pos x="0" y="77"/>
                  </a:cxn>
                  <a:cxn ang="0">
                    <a:pos x="0" y="77"/>
                  </a:cxn>
                  <a:cxn ang="0">
                    <a:pos x="0" y="0"/>
                  </a:cxn>
                </a:cxnLst>
                <a:rect l="0" t="0" r="r" b="b"/>
                <a:pathLst>
                  <a:path w="285" h="285">
                    <a:moveTo>
                      <a:pt x="0" y="0"/>
                    </a:moveTo>
                    <a:cubicBezTo>
                      <a:pt x="78" y="0"/>
                      <a:pt x="150" y="32"/>
                      <a:pt x="201" y="84"/>
                    </a:cubicBezTo>
                    <a:lnTo>
                      <a:pt x="201" y="84"/>
                    </a:lnTo>
                    <a:cubicBezTo>
                      <a:pt x="253" y="135"/>
                      <a:pt x="285" y="207"/>
                      <a:pt x="285" y="285"/>
                    </a:cubicBezTo>
                    <a:lnTo>
                      <a:pt x="208" y="285"/>
                    </a:lnTo>
                    <a:cubicBezTo>
                      <a:pt x="208" y="228"/>
                      <a:pt x="185" y="176"/>
                      <a:pt x="147" y="138"/>
                    </a:cubicBezTo>
                    <a:lnTo>
                      <a:pt x="147" y="138"/>
                    </a:lnTo>
                    <a:cubicBezTo>
                      <a:pt x="109" y="100"/>
                      <a:pt x="57" y="77"/>
                      <a:pt x="0" y="77"/>
                    </a:cubicBezTo>
                    <a:lnTo>
                      <a:pt x="0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 166"/>
              <p:cNvSpPr>
                <a:spLocks/>
              </p:cNvSpPr>
              <p:nvPr/>
            </p:nvSpPr>
            <p:spPr bwMode="auto">
              <a:xfrm>
                <a:off x="3995" y="2363"/>
                <a:ext cx="59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2" y="75"/>
                  </a:cxn>
                  <a:cxn ang="0">
                    <a:pos x="182" y="76"/>
                  </a:cxn>
                  <a:cxn ang="0">
                    <a:pos x="258" y="258"/>
                  </a:cxn>
                  <a:cxn ang="0">
                    <a:pos x="188" y="258"/>
                  </a:cxn>
                  <a:cxn ang="0">
                    <a:pos x="133" y="125"/>
                  </a:cxn>
                  <a:cxn ang="0">
                    <a:pos x="133" y="125"/>
                  </a:cxn>
                  <a:cxn ang="0">
                    <a:pos x="0" y="69"/>
                  </a:cxn>
                  <a:cxn ang="0">
                    <a:pos x="0" y="69"/>
                  </a:cxn>
                  <a:cxn ang="0">
                    <a:pos x="0" y="0"/>
                  </a:cxn>
                </a:cxnLst>
                <a:rect l="0" t="0" r="r" b="b"/>
                <a:pathLst>
                  <a:path w="258" h="258">
                    <a:moveTo>
                      <a:pt x="0" y="0"/>
                    </a:moveTo>
                    <a:cubicBezTo>
                      <a:pt x="71" y="0"/>
                      <a:pt x="136" y="29"/>
                      <a:pt x="182" y="75"/>
                    </a:cubicBezTo>
                    <a:lnTo>
                      <a:pt x="182" y="76"/>
                    </a:lnTo>
                    <a:cubicBezTo>
                      <a:pt x="229" y="122"/>
                      <a:pt x="258" y="187"/>
                      <a:pt x="258" y="258"/>
                    </a:cubicBezTo>
                    <a:lnTo>
                      <a:pt x="188" y="258"/>
                    </a:lnTo>
                    <a:cubicBezTo>
                      <a:pt x="188" y="206"/>
                      <a:pt x="167" y="159"/>
                      <a:pt x="133" y="125"/>
                    </a:cubicBezTo>
                    <a:lnTo>
                      <a:pt x="133" y="125"/>
                    </a:lnTo>
                    <a:cubicBezTo>
                      <a:pt x="99" y="91"/>
                      <a:pt x="52" y="69"/>
                      <a:pt x="0" y="69"/>
                    </a:cubicBezTo>
                    <a:lnTo>
                      <a:pt x="0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 167"/>
              <p:cNvSpPr>
                <a:spLocks/>
              </p:cNvSpPr>
              <p:nvPr/>
            </p:nvSpPr>
            <p:spPr bwMode="auto">
              <a:xfrm>
                <a:off x="3995" y="2369"/>
                <a:ext cx="53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4" y="68"/>
                  </a:cxn>
                  <a:cxn ang="0">
                    <a:pos x="164" y="68"/>
                  </a:cxn>
                  <a:cxn ang="0">
                    <a:pos x="231" y="232"/>
                  </a:cxn>
                  <a:cxn ang="0">
                    <a:pos x="169" y="232"/>
                  </a:cxn>
                  <a:cxn ang="0">
                    <a:pos x="119" y="112"/>
                  </a:cxn>
                  <a:cxn ang="0">
                    <a:pos x="119" y="113"/>
                  </a:cxn>
                  <a:cxn ang="0">
                    <a:pos x="0" y="63"/>
                  </a:cxn>
                  <a:cxn ang="0">
                    <a:pos x="0" y="63"/>
                  </a:cxn>
                  <a:cxn ang="0">
                    <a:pos x="0" y="0"/>
                  </a:cxn>
                </a:cxnLst>
                <a:rect l="0" t="0" r="r" b="b"/>
                <a:pathLst>
                  <a:path w="231" h="232">
                    <a:moveTo>
                      <a:pt x="0" y="0"/>
                    </a:moveTo>
                    <a:cubicBezTo>
                      <a:pt x="64" y="0"/>
                      <a:pt x="122" y="26"/>
                      <a:pt x="164" y="68"/>
                    </a:cubicBezTo>
                    <a:lnTo>
                      <a:pt x="164" y="68"/>
                    </a:lnTo>
                    <a:cubicBezTo>
                      <a:pt x="205" y="110"/>
                      <a:pt x="231" y="168"/>
                      <a:pt x="231" y="232"/>
                    </a:cubicBezTo>
                    <a:lnTo>
                      <a:pt x="169" y="232"/>
                    </a:lnTo>
                    <a:cubicBezTo>
                      <a:pt x="169" y="185"/>
                      <a:pt x="150" y="143"/>
                      <a:pt x="119" y="112"/>
                    </a:cubicBezTo>
                    <a:lnTo>
                      <a:pt x="119" y="113"/>
                    </a:lnTo>
                    <a:cubicBezTo>
                      <a:pt x="89" y="82"/>
                      <a:pt x="46" y="63"/>
                      <a:pt x="0" y="63"/>
                    </a:cubicBezTo>
                    <a:lnTo>
                      <a:pt x="0" y="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 168"/>
              <p:cNvSpPr>
                <a:spLocks/>
              </p:cNvSpPr>
              <p:nvPr/>
            </p:nvSpPr>
            <p:spPr bwMode="auto">
              <a:xfrm>
                <a:off x="3995" y="2375"/>
                <a:ext cx="47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5" y="60"/>
                  </a:cxn>
                  <a:cxn ang="0">
                    <a:pos x="145" y="60"/>
                  </a:cxn>
                  <a:cxn ang="0">
                    <a:pos x="205" y="205"/>
                  </a:cxn>
                  <a:cxn ang="0">
                    <a:pos x="149" y="205"/>
                  </a:cxn>
                  <a:cxn ang="0">
                    <a:pos x="106" y="99"/>
                  </a:cxn>
                  <a:cxn ang="0">
                    <a:pos x="105" y="99"/>
                  </a:cxn>
                  <a:cxn ang="0">
                    <a:pos x="0" y="56"/>
                  </a:cxn>
                  <a:cxn ang="0">
                    <a:pos x="0" y="56"/>
                  </a:cxn>
                  <a:cxn ang="0">
                    <a:pos x="0" y="0"/>
                  </a:cxn>
                </a:cxnLst>
                <a:rect l="0" t="0" r="r" b="b"/>
                <a:pathLst>
                  <a:path w="205" h="205">
                    <a:moveTo>
                      <a:pt x="0" y="0"/>
                    </a:moveTo>
                    <a:cubicBezTo>
                      <a:pt x="56" y="0"/>
                      <a:pt x="107" y="23"/>
                      <a:pt x="145" y="60"/>
                    </a:cubicBezTo>
                    <a:lnTo>
                      <a:pt x="145" y="60"/>
                    </a:lnTo>
                    <a:cubicBezTo>
                      <a:pt x="182" y="97"/>
                      <a:pt x="205" y="149"/>
                      <a:pt x="205" y="205"/>
                    </a:cubicBezTo>
                    <a:lnTo>
                      <a:pt x="149" y="205"/>
                    </a:lnTo>
                    <a:cubicBezTo>
                      <a:pt x="149" y="164"/>
                      <a:pt x="133" y="126"/>
                      <a:pt x="106" y="99"/>
                    </a:cubicBezTo>
                    <a:lnTo>
                      <a:pt x="105" y="99"/>
                    </a:lnTo>
                    <a:cubicBezTo>
                      <a:pt x="78" y="72"/>
                      <a:pt x="41" y="56"/>
                      <a:pt x="0" y="56"/>
                    </a:cubicBez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 169"/>
              <p:cNvSpPr>
                <a:spLocks/>
              </p:cNvSpPr>
              <p:nvPr/>
            </p:nvSpPr>
            <p:spPr bwMode="auto">
              <a:xfrm>
                <a:off x="3995" y="2381"/>
                <a:ext cx="41" cy="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6" y="52"/>
                  </a:cxn>
                  <a:cxn ang="0">
                    <a:pos x="126" y="52"/>
                  </a:cxn>
                  <a:cxn ang="0">
                    <a:pos x="178" y="178"/>
                  </a:cxn>
                  <a:cxn ang="0">
                    <a:pos x="130" y="178"/>
                  </a:cxn>
                  <a:cxn ang="0">
                    <a:pos x="92" y="86"/>
                  </a:cxn>
                  <a:cxn ang="0">
                    <a:pos x="92" y="86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0" y="0"/>
                  </a:cxn>
                </a:cxnLst>
                <a:rect l="0" t="0" r="r" b="b"/>
                <a:pathLst>
                  <a:path w="178" h="178">
                    <a:moveTo>
                      <a:pt x="0" y="0"/>
                    </a:moveTo>
                    <a:cubicBezTo>
                      <a:pt x="49" y="0"/>
                      <a:pt x="93" y="20"/>
                      <a:pt x="126" y="52"/>
                    </a:cubicBezTo>
                    <a:lnTo>
                      <a:pt x="126" y="52"/>
                    </a:lnTo>
                    <a:cubicBezTo>
                      <a:pt x="158" y="85"/>
                      <a:pt x="178" y="129"/>
                      <a:pt x="178" y="178"/>
                    </a:cubicBezTo>
                    <a:lnTo>
                      <a:pt x="130" y="178"/>
                    </a:lnTo>
                    <a:cubicBezTo>
                      <a:pt x="130" y="142"/>
                      <a:pt x="115" y="110"/>
                      <a:pt x="92" y="86"/>
                    </a:cubicBezTo>
                    <a:lnTo>
                      <a:pt x="92" y="86"/>
                    </a:lnTo>
                    <a:cubicBezTo>
                      <a:pt x="68" y="63"/>
                      <a:pt x="36" y="48"/>
                      <a:pt x="0" y="48"/>
                    </a:cubicBez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 170"/>
              <p:cNvSpPr>
                <a:spLocks/>
              </p:cNvSpPr>
              <p:nvPr/>
            </p:nvSpPr>
            <p:spPr bwMode="auto">
              <a:xfrm>
                <a:off x="3995" y="2388"/>
                <a:ext cx="34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7" y="44"/>
                  </a:cxn>
                  <a:cxn ang="0">
                    <a:pos x="107" y="44"/>
                  </a:cxn>
                  <a:cxn ang="0">
                    <a:pos x="151" y="151"/>
                  </a:cxn>
                  <a:cxn ang="0">
                    <a:pos x="110" y="151"/>
                  </a:cxn>
                  <a:cxn ang="0">
                    <a:pos x="78" y="73"/>
                  </a:cxn>
                  <a:cxn ang="0">
                    <a:pos x="78" y="73"/>
                  </a:cxn>
                  <a:cxn ang="0">
                    <a:pos x="0" y="41"/>
                  </a:cxn>
                  <a:cxn ang="0">
                    <a:pos x="0" y="41"/>
                  </a:cxn>
                  <a:cxn ang="0">
                    <a:pos x="0" y="0"/>
                  </a:cxn>
                </a:cxnLst>
                <a:rect l="0" t="0" r="r" b="b"/>
                <a:pathLst>
                  <a:path w="151" h="151">
                    <a:moveTo>
                      <a:pt x="0" y="0"/>
                    </a:moveTo>
                    <a:cubicBezTo>
                      <a:pt x="41" y="0"/>
                      <a:pt x="79" y="17"/>
                      <a:pt x="107" y="44"/>
                    </a:cubicBezTo>
                    <a:lnTo>
                      <a:pt x="107" y="44"/>
                    </a:lnTo>
                    <a:cubicBezTo>
                      <a:pt x="134" y="72"/>
                      <a:pt x="151" y="109"/>
                      <a:pt x="151" y="151"/>
                    </a:cubicBezTo>
                    <a:lnTo>
                      <a:pt x="110" y="151"/>
                    </a:lnTo>
                    <a:cubicBezTo>
                      <a:pt x="110" y="121"/>
                      <a:pt x="98" y="93"/>
                      <a:pt x="78" y="73"/>
                    </a:cubicBezTo>
                    <a:lnTo>
                      <a:pt x="78" y="73"/>
                    </a:lnTo>
                    <a:cubicBezTo>
                      <a:pt x="58" y="53"/>
                      <a:pt x="30" y="41"/>
                      <a:pt x="0" y="41"/>
                    </a:cubicBezTo>
                    <a:lnTo>
                      <a:pt x="0" y="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 171"/>
              <p:cNvSpPr>
                <a:spLocks/>
              </p:cNvSpPr>
              <p:nvPr/>
            </p:nvSpPr>
            <p:spPr bwMode="auto">
              <a:xfrm>
                <a:off x="3995" y="2394"/>
                <a:ext cx="28" cy="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8" y="36"/>
                  </a:cxn>
                  <a:cxn ang="0">
                    <a:pos x="88" y="36"/>
                  </a:cxn>
                  <a:cxn ang="0">
                    <a:pos x="124" y="124"/>
                  </a:cxn>
                  <a:cxn ang="0">
                    <a:pos x="91" y="124"/>
                  </a:cxn>
                  <a:cxn ang="0">
                    <a:pos x="64" y="60"/>
                  </a:cxn>
                  <a:cxn ang="0">
                    <a:pos x="64" y="6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</a:cxnLst>
                <a:rect l="0" t="0" r="r" b="b"/>
                <a:pathLst>
                  <a:path w="124" h="124">
                    <a:moveTo>
                      <a:pt x="0" y="0"/>
                    </a:moveTo>
                    <a:cubicBezTo>
                      <a:pt x="34" y="0"/>
                      <a:pt x="65" y="13"/>
                      <a:pt x="88" y="36"/>
                    </a:cubicBezTo>
                    <a:lnTo>
                      <a:pt x="88" y="36"/>
                    </a:lnTo>
                    <a:cubicBezTo>
                      <a:pt x="110" y="59"/>
                      <a:pt x="124" y="90"/>
                      <a:pt x="124" y="124"/>
                    </a:cubicBezTo>
                    <a:lnTo>
                      <a:pt x="91" y="124"/>
                    </a:lnTo>
                    <a:cubicBezTo>
                      <a:pt x="91" y="99"/>
                      <a:pt x="80" y="76"/>
                      <a:pt x="64" y="60"/>
                    </a:cubicBezTo>
                    <a:lnTo>
                      <a:pt x="64" y="60"/>
                    </a:lnTo>
                    <a:cubicBezTo>
                      <a:pt x="47" y="43"/>
                      <a:pt x="25" y="33"/>
                      <a:pt x="0" y="33"/>
                    </a:cubicBezTo>
                    <a:lnTo>
                      <a:pt x="0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 172"/>
              <p:cNvSpPr>
                <a:spLocks/>
              </p:cNvSpPr>
              <p:nvPr/>
            </p:nvSpPr>
            <p:spPr bwMode="auto">
              <a:xfrm>
                <a:off x="3995" y="2400"/>
                <a:ext cx="22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9" y="29"/>
                  </a:cxn>
                  <a:cxn ang="0">
                    <a:pos x="69" y="29"/>
                  </a:cxn>
                  <a:cxn ang="0">
                    <a:pos x="98" y="98"/>
                  </a:cxn>
                  <a:cxn ang="0">
                    <a:pos x="85" y="98"/>
                  </a:cxn>
                  <a:cxn ang="0">
                    <a:pos x="71" y="98"/>
                  </a:cxn>
                  <a:cxn ang="0">
                    <a:pos x="0" y="98"/>
                  </a:cxn>
                  <a:cxn ang="0">
                    <a:pos x="0" y="70"/>
                  </a:cxn>
                  <a:cxn ang="0">
                    <a:pos x="0" y="63"/>
                  </a:cxn>
                  <a:cxn ang="0">
                    <a:pos x="0" y="26"/>
                  </a:cxn>
                  <a:cxn ang="0">
                    <a:pos x="0" y="26"/>
                  </a:cxn>
                  <a:cxn ang="0">
                    <a:pos x="0" y="23"/>
                  </a:cxn>
                  <a:cxn ang="0">
                    <a:pos x="0" y="0"/>
                  </a:cxn>
                </a:cxnLst>
                <a:rect l="0" t="0" r="r" b="b"/>
                <a:pathLst>
                  <a:path w="98" h="98">
                    <a:moveTo>
                      <a:pt x="0" y="0"/>
                    </a:moveTo>
                    <a:cubicBezTo>
                      <a:pt x="27" y="0"/>
                      <a:pt x="51" y="11"/>
                      <a:pt x="69" y="29"/>
                    </a:cubicBezTo>
                    <a:lnTo>
                      <a:pt x="69" y="29"/>
                    </a:lnTo>
                    <a:cubicBezTo>
                      <a:pt x="87" y="47"/>
                      <a:pt x="98" y="71"/>
                      <a:pt x="98" y="98"/>
                    </a:cubicBezTo>
                    <a:lnTo>
                      <a:pt x="85" y="98"/>
                    </a:lnTo>
                    <a:lnTo>
                      <a:pt x="71" y="98"/>
                    </a:lnTo>
                    <a:lnTo>
                      <a:pt x="0" y="98"/>
                    </a:lnTo>
                    <a:lnTo>
                      <a:pt x="0" y="70"/>
                    </a:lnTo>
                    <a:lnTo>
                      <a:pt x="0" y="63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173"/>
              <p:cNvSpPr>
                <a:spLocks/>
              </p:cNvSpPr>
              <p:nvPr/>
            </p:nvSpPr>
            <p:spPr bwMode="auto">
              <a:xfrm>
                <a:off x="3995" y="2406"/>
                <a:ext cx="16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" y="21"/>
                  </a:cxn>
                  <a:cxn ang="0">
                    <a:pos x="50" y="21"/>
                  </a:cxn>
                  <a:cxn ang="0">
                    <a:pos x="71" y="71"/>
                  </a:cxn>
                  <a:cxn ang="0">
                    <a:pos x="61" y="71"/>
                  </a:cxn>
                  <a:cxn ang="0">
                    <a:pos x="52" y="71"/>
                  </a:cxn>
                  <a:cxn ang="0">
                    <a:pos x="0" y="71"/>
                  </a:cxn>
                  <a:cxn ang="0">
                    <a:pos x="0" y="51"/>
                  </a:cxn>
                  <a:cxn ang="0">
                    <a:pos x="0" y="45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0" y="16"/>
                  </a:cxn>
                  <a:cxn ang="0">
                    <a:pos x="0" y="0"/>
                  </a:cxn>
                </a:cxnLst>
                <a:rect l="0" t="0" r="r" b="b"/>
                <a:pathLst>
                  <a:path w="71" h="71">
                    <a:moveTo>
                      <a:pt x="0" y="0"/>
                    </a:moveTo>
                    <a:cubicBezTo>
                      <a:pt x="19" y="0"/>
                      <a:pt x="37" y="8"/>
                      <a:pt x="50" y="21"/>
                    </a:cubicBezTo>
                    <a:lnTo>
                      <a:pt x="50" y="21"/>
                    </a:lnTo>
                    <a:cubicBezTo>
                      <a:pt x="63" y="34"/>
                      <a:pt x="71" y="51"/>
                      <a:pt x="71" y="71"/>
                    </a:cubicBezTo>
                    <a:lnTo>
                      <a:pt x="61" y="71"/>
                    </a:lnTo>
                    <a:lnTo>
                      <a:pt x="52" y="71"/>
                    </a:lnTo>
                    <a:lnTo>
                      <a:pt x="0" y="71"/>
                    </a:lnTo>
                    <a:lnTo>
                      <a:pt x="0" y="51"/>
                    </a:lnTo>
                    <a:lnTo>
                      <a:pt x="0" y="45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 174"/>
              <p:cNvSpPr>
                <a:spLocks/>
              </p:cNvSpPr>
              <p:nvPr/>
            </p:nvSpPr>
            <p:spPr bwMode="auto">
              <a:xfrm>
                <a:off x="3995" y="2412"/>
                <a:ext cx="10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" y="14"/>
                  </a:cxn>
                  <a:cxn ang="0">
                    <a:pos x="31" y="14"/>
                  </a:cxn>
                  <a:cxn ang="0">
                    <a:pos x="44" y="45"/>
                  </a:cxn>
                  <a:cxn ang="0">
                    <a:pos x="0" y="45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0" y="0"/>
                  </a:cxn>
                </a:cxnLst>
                <a:rect l="0" t="0" r="r" b="b"/>
                <a:pathLst>
                  <a:path w="44" h="45">
                    <a:moveTo>
                      <a:pt x="0" y="0"/>
                    </a:moveTo>
                    <a:cubicBezTo>
                      <a:pt x="12" y="0"/>
                      <a:pt x="23" y="5"/>
                      <a:pt x="31" y="14"/>
                    </a:cubicBezTo>
                    <a:lnTo>
                      <a:pt x="31" y="14"/>
                    </a:lnTo>
                    <a:cubicBezTo>
                      <a:pt x="39" y="22"/>
                      <a:pt x="44" y="33"/>
                      <a:pt x="44" y="45"/>
                    </a:cubicBezTo>
                    <a:lnTo>
                      <a:pt x="0" y="45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reeform 175"/>
              <p:cNvSpPr>
                <a:spLocks/>
              </p:cNvSpPr>
              <p:nvPr/>
            </p:nvSpPr>
            <p:spPr bwMode="auto">
              <a:xfrm>
                <a:off x="3995" y="2418"/>
                <a:ext cx="4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5"/>
                  </a:cxn>
                  <a:cxn ang="0">
                    <a:pos x="12" y="5"/>
                  </a:cxn>
                  <a:cxn ang="0">
                    <a:pos x="18" y="18"/>
                  </a:cxn>
                  <a:cxn ang="0">
                    <a:pos x="0" y="18"/>
                  </a:cxn>
                  <a:cxn ang="0">
                    <a:pos x="0" y="13"/>
                  </a:cxn>
                  <a:cxn ang="0">
                    <a:pos x="0" y="12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0"/>
                  </a:cxn>
                </a:cxnLst>
                <a:rect l="0" t="0" r="r" b="b"/>
                <a:pathLst>
                  <a:path w="18" h="18">
                    <a:moveTo>
                      <a:pt x="0" y="0"/>
                    </a:moveTo>
                    <a:cubicBezTo>
                      <a:pt x="5" y="0"/>
                      <a:pt x="9" y="2"/>
                      <a:pt x="12" y="5"/>
                    </a:cubicBezTo>
                    <a:lnTo>
                      <a:pt x="12" y="5"/>
                    </a:lnTo>
                    <a:cubicBezTo>
                      <a:pt x="16" y="9"/>
                      <a:pt x="18" y="13"/>
                      <a:pt x="18" y="18"/>
                    </a:cubicBezTo>
                    <a:lnTo>
                      <a:pt x="0" y="18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9A7B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" name="Rectangle 176"/>
              <p:cNvSpPr>
                <a:spLocks noChangeArrowheads="1"/>
              </p:cNvSpPr>
              <p:nvPr/>
            </p:nvSpPr>
            <p:spPr bwMode="auto">
              <a:xfrm>
                <a:off x="4150" y="2344"/>
                <a:ext cx="356" cy="7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" name="Rectangle 177"/>
              <p:cNvSpPr>
                <a:spLocks noChangeArrowheads="1"/>
              </p:cNvSpPr>
              <p:nvPr/>
            </p:nvSpPr>
            <p:spPr bwMode="auto">
              <a:xfrm>
                <a:off x="4150" y="2357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Rectangle 178"/>
              <p:cNvSpPr>
                <a:spLocks noChangeArrowheads="1"/>
              </p:cNvSpPr>
              <p:nvPr/>
            </p:nvSpPr>
            <p:spPr bwMode="auto">
              <a:xfrm>
                <a:off x="4150" y="2369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Rectangle 179"/>
              <p:cNvSpPr>
                <a:spLocks noChangeArrowheads="1"/>
              </p:cNvSpPr>
              <p:nvPr/>
            </p:nvSpPr>
            <p:spPr bwMode="auto">
              <a:xfrm>
                <a:off x="4150" y="2381"/>
                <a:ext cx="356" cy="7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Rectangle 180"/>
              <p:cNvSpPr>
                <a:spLocks noChangeArrowheads="1"/>
              </p:cNvSpPr>
              <p:nvPr/>
            </p:nvSpPr>
            <p:spPr bwMode="auto">
              <a:xfrm>
                <a:off x="4150" y="2394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Rectangle 181"/>
              <p:cNvSpPr>
                <a:spLocks noChangeArrowheads="1"/>
              </p:cNvSpPr>
              <p:nvPr/>
            </p:nvSpPr>
            <p:spPr bwMode="auto">
              <a:xfrm>
                <a:off x="4150" y="2406"/>
                <a:ext cx="356" cy="6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Rectangle 182"/>
              <p:cNvSpPr>
                <a:spLocks noChangeArrowheads="1"/>
              </p:cNvSpPr>
              <p:nvPr/>
            </p:nvSpPr>
            <p:spPr bwMode="auto">
              <a:xfrm>
                <a:off x="4150" y="2351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Rectangle 183"/>
              <p:cNvSpPr>
                <a:spLocks noChangeArrowheads="1"/>
              </p:cNvSpPr>
              <p:nvPr/>
            </p:nvSpPr>
            <p:spPr bwMode="auto">
              <a:xfrm>
                <a:off x="4150" y="2363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Rectangle 184"/>
              <p:cNvSpPr>
                <a:spLocks noChangeArrowheads="1"/>
              </p:cNvSpPr>
              <p:nvPr/>
            </p:nvSpPr>
            <p:spPr bwMode="auto">
              <a:xfrm>
                <a:off x="4150" y="2375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Rectangle 185"/>
              <p:cNvSpPr>
                <a:spLocks noChangeArrowheads="1"/>
              </p:cNvSpPr>
              <p:nvPr/>
            </p:nvSpPr>
            <p:spPr bwMode="auto">
              <a:xfrm>
                <a:off x="4150" y="2388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" name="Rectangle 186"/>
              <p:cNvSpPr>
                <a:spLocks noChangeArrowheads="1"/>
              </p:cNvSpPr>
              <p:nvPr/>
            </p:nvSpPr>
            <p:spPr bwMode="auto">
              <a:xfrm>
                <a:off x="4150" y="2400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" name="Rectangle 187"/>
              <p:cNvSpPr>
                <a:spLocks noChangeArrowheads="1"/>
              </p:cNvSpPr>
              <p:nvPr/>
            </p:nvSpPr>
            <p:spPr bwMode="auto">
              <a:xfrm>
                <a:off x="4150" y="2412"/>
                <a:ext cx="356" cy="6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" name="Rectangle 188"/>
              <p:cNvSpPr>
                <a:spLocks noChangeArrowheads="1"/>
              </p:cNvSpPr>
              <p:nvPr/>
            </p:nvSpPr>
            <p:spPr bwMode="auto">
              <a:xfrm>
                <a:off x="4150" y="2418"/>
                <a:ext cx="356" cy="5"/>
              </a:xfrm>
              <a:prstGeom prst="rect">
                <a:avLst/>
              </a:prstGeom>
              <a:solidFill>
                <a:srgbClr val="6F9AA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" name="Freeform 189"/>
              <p:cNvSpPr>
                <a:spLocks/>
              </p:cNvSpPr>
              <p:nvPr/>
            </p:nvSpPr>
            <p:spPr bwMode="auto">
              <a:xfrm>
                <a:off x="4072" y="2344"/>
                <a:ext cx="78" cy="79"/>
              </a:xfrm>
              <a:custGeom>
                <a:avLst/>
                <a:gdLst/>
                <a:ahLst/>
                <a:cxnLst>
                  <a:cxn ang="0">
                    <a:pos x="339" y="0"/>
                  </a:cxn>
                  <a:cxn ang="0">
                    <a:pos x="100" y="100"/>
                  </a:cxn>
                  <a:cxn ang="0">
                    <a:pos x="100" y="100"/>
                  </a:cxn>
                  <a:cxn ang="0">
                    <a:pos x="0" y="339"/>
                  </a:cxn>
                  <a:cxn ang="0">
                    <a:pos x="92" y="339"/>
                  </a:cxn>
                  <a:cxn ang="0">
                    <a:pos x="164" y="164"/>
                  </a:cxn>
                  <a:cxn ang="0">
                    <a:pos x="164" y="164"/>
                  </a:cxn>
                  <a:cxn ang="0">
                    <a:pos x="339" y="92"/>
                  </a:cxn>
                  <a:cxn ang="0">
                    <a:pos x="339" y="92"/>
                  </a:cxn>
                  <a:cxn ang="0">
                    <a:pos x="339" y="0"/>
                  </a:cxn>
                </a:cxnLst>
                <a:rect l="0" t="0" r="r" b="b"/>
                <a:pathLst>
                  <a:path w="339" h="339">
                    <a:moveTo>
                      <a:pt x="339" y="0"/>
                    </a:moveTo>
                    <a:cubicBezTo>
                      <a:pt x="246" y="0"/>
                      <a:pt x="161" y="38"/>
                      <a:pt x="100" y="100"/>
                    </a:cubicBezTo>
                    <a:lnTo>
                      <a:pt x="100" y="100"/>
                    </a:lnTo>
                    <a:cubicBezTo>
                      <a:pt x="38" y="161"/>
                      <a:pt x="0" y="246"/>
                      <a:pt x="0" y="339"/>
                    </a:cubicBezTo>
                    <a:lnTo>
                      <a:pt x="92" y="339"/>
                    </a:lnTo>
                    <a:cubicBezTo>
                      <a:pt x="92" y="271"/>
                      <a:pt x="120" y="209"/>
                      <a:pt x="164" y="164"/>
                    </a:cubicBezTo>
                    <a:lnTo>
                      <a:pt x="164" y="164"/>
                    </a:lnTo>
                    <a:cubicBezTo>
                      <a:pt x="209" y="120"/>
                      <a:pt x="271" y="92"/>
                      <a:pt x="339" y="92"/>
                    </a:cubicBezTo>
                    <a:lnTo>
                      <a:pt x="339" y="92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" name="Freeform 190"/>
              <p:cNvSpPr>
                <a:spLocks/>
              </p:cNvSpPr>
              <p:nvPr/>
            </p:nvSpPr>
            <p:spPr bwMode="auto">
              <a:xfrm>
                <a:off x="4079" y="2351"/>
                <a:ext cx="71" cy="72"/>
              </a:xfrm>
              <a:custGeom>
                <a:avLst/>
                <a:gdLst/>
                <a:ahLst/>
                <a:cxnLst>
                  <a:cxn ang="0">
                    <a:pos x="312" y="0"/>
                  </a:cxn>
                  <a:cxn ang="0">
                    <a:pos x="92" y="92"/>
                  </a:cxn>
                  <a:cxn ang="0">
                    <a:pos x="92" y="92"/>
                  </a:cxn>
                  <a:cxn ang="0">
                    <a:pos x="0" y="312"/>
                  </a:cxn>
                  <a:cxn ang="0">
                    <a:pos x="84" y="312"/>
                  </a:cxn>
                  <a:cxn ang="0">
                    <a:pos x="151" y="151"/>
                  </a:cxn>
                  <a:cxn ang="0">
                    <a:pos x="151" y="151"/>
                  </a:cxn>
                  <a:cxn ang="0">
                    <a:pos x="312" y="84"/>
                  </a:cxn>
                  <a:cxn ang="0">
                    <a:pos x="312" y="84"/>
                  </a:cxn>
                  <a:cxn ang="0">
                    <a:pos x="312" y="0"/>
                  </a:cxn>
                </a:cxnLst>
                <a:rect l="0" t="0" r="r" b="b"/>
                <a:pathLst>
                  <a:path w="312" h="312">
                    <a:moveTo>
                      <a:pt x="312" y="0"/>
                    </a:moveTo>
                    <a:cubicBezTo>
                      <a:pt x="226" y="0"/>
                      <a:pt x="148" y="35"/>
                      <a:pt x="92" y="92"/>
                    </a:cubicBezTo>
                    <a:lnTo>
                      <a:pt x="92" y="92"/>
                    </a:lnTo>
                    <a:cubicBezTo>
                      <a:pt x="35" y="148"/>
                      <a:pt x="0" y="226"/>
                      <a:pt x="0" y="312"/>
                    </a:cubicBezTo>
                    <a:lnTo>
                      <a:pt x="84" y="312"/>
                    </a:lnTo>
                    <a:cubicBezTo>
                      <a:pt x="84" y="249"/>
                      <a:pt x="110" y="192"/>
                      <a:pt x="151" y="151"/>
                    </a:cubicBezTo>
                    <a:lnTo>
                      <a:pt x="151" y="151"/>
                    </a:lnTo>
                    <a:cubicBezTo>
                      <a:pt x="192" y="110"/>
                      <a:pt x="249" y="84"/>
                      <a:pt x="312" y="84"/>
                    </a:cubicBezTo>
                    <a:lnTo>
                      <a:pt x="312" y="84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" name="Freeform 191"/>
              <p:cNvSpPr>
                <a:spLocks/>
              </p:cNvSpPr>
              <p:nvPr/>
            </p:nvSpPr>
            <p:spPr bwMode="auto">
              <a:xfrm>
                <a:off x="4085" y="2357"/>
                <a:ext cx="65" cy="66"/>
              </a:xfrm>
              <a:custGeom>
                <a:avLst/>
                <a:gdLst/>
                <a:ahLst/>
                <a:cxnLst>
                  <a:cxn ang="0">
                    <a:pos x="285" y="0"/>
                  </a:cxn>
                  <a:cxn ang="0">
                    <a:pos x="84" y="84"/>
                  </a:cxn>
                  <a:cxn ang="0">
                    <a:pos x="84" y="84"/>
                  </a:cxn>
                  <a:cxn ang="0">
                    <a:pos x="0" y="285"/>
                  </a:cxn>
                  <a:cxn ang="0">
                    <a:pos x="77" y="285"/>
                  </a:cxn>
                  <a:cxn ang="0">
                    <a:pos x="138" y="138"/>
                  </a:cxn>
                  <a:cxn ang="0">
                    <a:pos x="138" y="138"/>
                  </a:cxn>
                  <a:cxn ang="0">
                    <a:pos x="285" y="77"/>
                  </a:cxn>
                  <a:cxn ang="0">
                    <a:pos x="285" y="77"/>
                  </a:cxn>
                  <a:cxn ang="0">
                    <a:pos x="285" y="0"/>
                  </a:cxn>
                </a:cxnLst>
                <a:rect l="0" t="0" r="r" b="b"/>
                <a:pathLst>
                  <a:path w="285" h="285">
                    <a:moveTo>
                      <a:pt x="285" y="0"/>
                    </a:moveTo>
                    <a:cubicBezTo>
                      <a:pt x="207" y="0"/>
                      <a:pt x="135" y="32"/>
                      <a:pt x="84" y="84"/>
                    </a:cubicBezTo>
                    <a:lnTo>
                      <a:pt x="84" y="84"/>
                    </a:lnTo>
                    <a:cubicBezTo>
                      <a:pt x="32" y="135"/>
                      <a:pt x="0" y="207"/>
                      <a:pt x="0" y="285"/>
                    </a:cubicBezTo>
                    <a:lnTo>
                      <a:pt x="77" y="285"/>
                    </a:lnTo>
                    <a:cubicBezTo>
                      <a:pt x="77" y="228"/>
                      <a:pt x="100" y="176"/>
                      <a:pt x="138" y="138"/>
                    </a:cubicBezTo>
                    <a:lnTo>
                      <a:pt x="138" y="138"/>
                    </a:lnTo>
                    <a:cubicBezTo>
                      <a:pt x="176" y="100"/>
                      <a:pt x="228" y="77"/>
                      <a:pt x="285" y="77"/>
                    </a:cubicBezTo>
                    <a:lnTo>
                      <a:pt x="285" y="7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" name="Freeform 192"/>
              <p:cNvSpPr>
                <a:spLocks/>
              </p:cNvSpPr>
              <p:nvPr/>
            </p:nvSpPr>
            <p:spPr bwMode="auto">
              <a:xfrm>
                <a:off x="4091" y="2363"/>
                <a:ext cx="59" cy="60"/>
              </a:xfrm>
              <a:custGeom>
                <a:avLst/>
                <a:gdLst/>
                <a:ahLst/>
                <a:cxnLst>
                  <a:cxn ang="0">
                    <a:pos x="258" y="0"/>
                  </a:cxn>
                  <a:cxn ang="0">
                    <a:pos x="76" y="75"/>
                  </a:cxn>
                  <a:cxn ang="0">
                    <a:pos x="76" y="76"/>
                  </a:cxn>
                  <a:cxn ang="0">
                    <a:pos x="0" y="258"/>
                  </a:cxn>
                  <a:cxn ang="0">
                    <a:pos x="70" y="258"/>
                  </a:cxn>
                  <a:cxn ang="0">
                    <a:pos x="125" y="125"/>
                  </a:cxn>
                  <a:cxn ang="0">
                    <a:pos x="125" y="125"/>
                  </a:cxn>
                  <a:cxn ang="0">
                    <a:pos x="258" y="69"/>
                  </a:cxn>
                  <a:cxn ang="0">
                    <a:pos x="258" y="69"/>
                  </a:cxn>
                  <a:cxn ang="0">
                    <a:pos x="258" y="0"/>
                  </a:cxn>
                </a:cxnLst>
                <a:rect l="0" t="0" r="r" b="b"/>
                <a:pathLst>
                  <a:path w="258" h="258">
                    <a:moveTo>
                      <a:pt x="258" y="0"/>
                    </a:moveTo>
                    <a:cubicBezTo>
                      <a:pt x="187" y="0"/>
                      <a:pt x="122" y="29"/>
                      <a:pt x="76" y="75"/>
                    </a:cubicBezTo>
                    <a:lnTo>
                      <a:pt x="76" y="76"/>
                    </a:lnTo>
                    <a:cubicBezTo>
                      <a:pt x="29" y="122"/>
                      <a:pt x="0" y="187"/>
                      <a:pt x="0" y="258"/>
                    </a:cubicBezTo>
                    <a:lnTo>
                      <a:pt x="70" y="258"/>
                    </a:lnTo>
                    <a:cubicBezTo>
                      <a:pt x="70" y="206"/>
                      <a:pt x="91" y="159"/>
                      <a:pt x="125" y="125"/>
                    </a:cubicBezTo>
                    <a:lnTo>
                      <a:pt x="125" y="125"/>
                    </a:lnTo>
                    <a:cubicBezTo>
                      <a:pt x="159" y="91"/>
                      <a:pt x="206" y="69"/>
                      <a:pt x="258" y="69"/>
                    </a:cubicBezTo>
                    <a:lnTo>
                      <a:pt x="258" y="69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Freeform 193"/>
              <p:cNvSpPr>
                <a:spLocks/>
              </p:cNvSpPr>
              <p:nvPr/>
            </p:nvSpPr>
            <p:spPr bwMode="auto">
              <a:xfrm>
                <a:off x="4097" y="2369"/>
                <a:ext cx="53" cy="54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67" y="68"/>
                  </a:cxn>
                  <a:cxn ang="0">
                    <a:pos x="67" y="68"/>
                  </a:cxn>
                  <a:cxn ang="0">
                    <a:pos x="0" y="232"/>
                  </a:cxn>
                  <a:cxn ang="0">
                    <a:pos x="62" y="232"/>
                  </a:cxn>
                  <a:cxn ang="0">
                    <a:pos x="112" y="112"/>
                  </a:cxn>
                  <a:cxn ang="0">
                    <a:pos x="112" y="113"/>
                  </a:cxn>
                  <a:cxn ang="0">
                    <a:pos x="231" y="63"/>
                  </a:cxn>
                  <a:cxn ang="0">
                    <a:pos x="231" y="63"/>
                  </a:cxn>
                  <a:cxn ang="0">
                    <a:pos x="231" y="0"/>
                  </a:cxn>
                </a:cxnLst>
                <a:rect l="0" t="0" r="r" b="b"/>
                <a:pathLst>
                  <a:path w="231" h="232">
                    <a:moveTo>
                      <a:pt x="231" y="0"/>
                    </a:moveTo>
                    <a:cubicBezTo>
                      <a:pt x="167" y="0"/>
                      <a:pt x="109" y="26"/>
                      <a:pt x="67" y="68"/>
                    </a:cubicBezTo>
                    <a:lnTo>
                      <a:pt x="67" y="68"/>
                    </a:lnTo>
                    <a:cubicBezTo>
                      <a:pt x="26" y="110"/>
                      <a:pt x="0" y="168"/>
                      <a:pt x="0" y="232"/>
                    </a:cubicBezTo>
                    <a:lnTo>
                      <a:pt x="62" y="232"/>
                    </a:lnTo>
                    <a:cubicBezTo>
                      <a:pt x="62" y="185"/>
                      <a:pt x="81" y="143"/>
                      <a:pt x="112" y="112"/>
                    </a:cubicBezTo>
                    <a:lnTo>
                      <a:pt x="112" y="113"/>
                    </a:lnTo>
                    <a:cubicBezTo>
                      <a:pt x="142" y="82"/>
                      <a:pt x="185" y="63"/>
                      <a:pt x="231" y="63"/>
                    </a:cubicBezTo>
                    <a:lnTo>
                      <a:pt x="231" y="63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" name="Freeform 194"/>
              <p:cNvSpPr>
                <a:spLocks/>
              </p:cNvSpPr>
              <p:nvPr/>
            </p:nvSpPr>
            <p:spPr bwMode="auto">
              <a:xfrm>
                <a:off x="4103" y="2375"/>
                <a:ext cx="47" cy="48"/>
              </a:xfrm>
              <a:custGeom>
                <a:avLst/>
                <a:gdLst/>
                <a:ahLst/>
                <a:cxnLst>
                  <a:cxn ang="0">
                    <a:pos x="205" y="0"/>
                  </a:cxn>
                  <a:cxn ang="0">
                    <a:pos x="60" y="60"/>
                  </a:cxn>
                  <a:cxn ang="0">
                    <a:pos x="60" y="60"/>
                  </a:cxn>
                  <a:cxn ang="0">
                    <a:pos x="0" y="205"/>
                  </a:cxn>
                  <a:cxn ang="0">
                    <a:pos x="56" y="205"/>
                  </a:cxn>
                  <a:cxn ang="0">
                    <a:pos x="99" y="99"/>
                  </a:cxn>
                  <a:cxn ang="0">
                    <a:pos x="100" y="99"/>
                  </a:cxn>
                  <a:cxn ang="0">
                    <a:pos x="205" y="56"/>
                  </a:cxn>
                  <a:cxn ang="0">
                    <a:pos x="205" y="56"/>
                  </a:cxn>
                  <a:cxn ang="0">
                    <a:pos x="205" y="0"/>
                  </a:cxn>
                </a:cxnLst>
                <a:rect l="0" t="0" r="r" b="b"/>
                <a:pathLst>
                  <a:path w="205" h="205">
                    <a:moveTo>
                      <a:pt x="205" y="0"/>
                    </a:moveTo>
                    <a:cubicBezTo>
                      <a:pt x="149" y="0"/>
                      <a:pt x="98" y="23"/>
                      <a:pt x="60" y="60"/>
                    </a:cubicBezTo>
                    <a:lnTo>
                      <a:pt x="60" y="60"/>
                    </a:lnTo>
                    <a:cubicBezTo>
                      <a:pt x="23" y="97"/>
                      <a:pt x="0" y="149"/>
                      <a:pt x="0" y="205"/>
                    </a:cubicBezTo>
                    <a:lnTo>
                      <a:pt x="56" y="205"/>
                    </a:lnTo>
                    <a:cubicBezTo>
                      <a:pt x="56" y="164"/>
                      <a:pt x="72" y="126"/>
                      <a:pt x="99" y="99"/>
                    </a:cubicBezTo>
                    <a:lnTo>
                      <a:pt x="100" y="99"/>
                    </a:lnTo>
                    <a:cubicBezTo>
                      <a:pt x="127" y="72"/>
                      <a:pt x="164" y="56"/>
                      <a:pt x="205" y="56"/>
                    </a:cubicBezTo>
                    <a:lnTo>
                      <a:pt x="205" y="56"/>
                    </a:lnTo>
                    <a:lnTo>
                      <a:pt x="205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Freeform 195"/>
              <p:cNvSpPr>
                <a:spLocks/>
              </p:cNvSpPr>
              <p:nvPr/>
            </p:nvSpPr>
            <p:spPr bwMode="auto">
              <a:xfrm>
                <a:off x="4109" y="2381"/>
                <a:ext cx="41" cy="42"/>
              </a:xfrm>
              <a:custGeom>
                <a:avLst/>
                <a:gdLst/>
                <a:ahLst/>
                <a:cxnLst>
                  <a:cxn ang="0">
                    <a:pos x="178" y="0"/>
                  </a:cxn>
                  <a:cxn ang="0">
                    <a:pos x="52" y="52"/>
                  </a:cxn>
                  <a:cxn ang="0">
                    <a:pos x="52" y="52"/>
                  </a:cxn>
                  <a:cxn ang="0">
                    <a:pos x="0" y="178"/>
                  </a:cxn>
                  <a:cxn ang="0">
                    <a:pos x="48" y="178"/>
                  </a:cxn>
                  <a:cxn ang="0">
                    <a:pos x="86" y="86"/>
                  </a:cxn>
                  <a:cxn ang="0">
                    <a:pos x="86" y="86"/>
                  </a:cxn>
                  <a:cxn ang="0">
                    <a:pos x="178" y="48"/>
                  </a:cxn>
                  <a:cxn ang="0">
                    <a:pos x="178" y="48"/>
                  </a:cxn>
                  <a:cxn ang="0">
                    <a:pos x="178" y="0"/>
                  </a:cxn>
                </a:cxnLst>
                <a:rect l="0" t="0" r="r" b="b"/>
                <a:pathLst>
                  <a:path w="178" h="178">
                    <a:moveTo>
                      <a:pt x="178" y="0"/>
                    </a:moveTo>
                    <a:cubicBezTo>
                      <a:pt x="129" y="0"/>
                      <a:pt x="85" y="20"/>
                      <a:pt x="52" y="52"/>
                    </a:cubicBezTo>
                    <a:lnTo>
                      <a:pt x="52" y="52"/>
                    </a:lnTo>
                    <a:cubicBezTo>
                      <a:pt x="20" y="85"/>
                      <a:pt x="0" y="129"/>
                      <a:pt x="0" y="178"/>
                    </a:cubicBezTo>
                    <a:lnTo>
                      <a:pt x="48" y="178"/>
                    </a:lnTo>
                    <a:cubicBezTo>
                      <a:pt x="48" y="142"/>
                      <a:pt x="63" y="110"/>
                      <a:pt x="86" y="86"/>
                    </a:cubicBezTo>
                    <a:lnTo>
                      <a:pt x="86" y="86"/>
                    </a:lnTo>
                    <a:cubicBezTo>
                      <a:pt x="110" y="63"/>
                      <a:pt x="142" y="48"/>
                      <a:pt x="178" y="48"/>
                    </a:cubicBezTo>
                    <a:lnTo>
                      <a:pt x="178" y="48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reeform 196"/>
              <p:cNvSpPr>
                <a:spLocks/>
              </p:cNvSpPr>
              <p:nvPr/>
            </p:nvSpPr>
            <p:spPr bwMode="auto">
              <a:xfrm>
                <a:off x="4116" y="2388"/>
                <a:ext cx="34" cy="35"/>
              </a:xfrm>
              <a:custGeom>
                <a:avLst/>
                <a:gdLst/>
                <a:ahLst/>
                <a:cxnLst>
                  <a:cxn ang="0">
                    <a:pos x="151" y="0"/>
                  </a:cxn>
                  <a:cxn ang="0">
                    <a:pos x="44" y="44"/>
                  </a:cxn>
                  <a:cxn ang="0">
                    <a:pos x="44" y="44"/>
                  </a:cxn>
                  <a:cxn ang="0">
                    <a:pos x="0" y="151"/>
                  </a:cxn>
                  <a:cxn ang="0">
                    <a:pos x="41" y="151"/>
                  </a:cxn>
                  <a:cxn ang="0">
                    <a:pos x="73" y="73"/>
                  </a:cxn>
                  <a:cxn ang="0">
                    <a:pos x="73" y="73"/>
                  </a:cxn>
                  <a:cxn ang="0">
                    <a:pos x="151" y="41"/>
                  </a:cxn>
                  <a:cxn ang="0">
                    <a:pos x="151" y="41"/>
                  </a:cxn>
                  <a:cxn ang="0">
                    <a:pos x="151" y="0"/>
                  </a:cxn>
                </a:cxnLst>
                <a:rect l="0" t="0" r="r" b="b"/>
                <a:pathLst>
                  <a:path w="151" h="151">
                    <a:moveTo>
                      <a:pt x="151" y="0"/>
                    </a:moveTo>
                    <a:cubicBezTo>
                      <a:pt x="110" y="0"/>
                      <a:pt x="72" y="17"/>
                      <a:pt x="44" y="44"/>
                    </a:cubicBezTo>
                    <a:lnTo>
                      <a:pt x="44" y="44"/>
                    </a:lnTo>
                    <a:cubicBezTo>
                      <a:pt x="17" y="72"/>
                      <a:pt x="0" y="109"/>
                      <a:pt x="0" y="151"/>
                    </a:cubicBezTo>
                    <a:lnTo>
                      <a:pt x="41" y="151"/>
                    </a:lnTo>
                    <a:cubicBezTo>
                      <a:pt x="41" y="121"/>
                      <a:pt x="53" y="93"/>
                      <a:pt x="73" y="73"/>
                    </a:cubicBezTo>
                    <a:lnTo>
                      <a:pt x="73" y="73"/>
                    </a:lnTo>
                    <a:cubicBezTo>
                      <a:pt x="93" y="53"/>
                      <a:pt x="121" y="41"/>
                      <a:pt x="151" y="41"/>
                    </a:cubicBezTo>
                    <a:lnTo>
                      <a:pt x="151" y="4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reeform 197"/>
              <p:cNvSpPr>
                <a:spLocks/>
              </p:cNvSpPr>
              <p:nvPr/>
            </p:nvSpPr>
            <p:spPr bwMode="auto">
              <a:xfrm>
                <a:off x="4122" y="2394"/>
                <a:ext cx="28" cy="29"/>
              </a:xfrm>
              <a:custGeom>
                <a:avLst/>
                <a:gdLst/>
                <a:ahLst/>
                <a:cxnLst>
                  <a:cxn ang="0">
                    <a:pos x="124" y="0"/>
                  </a:cxn>
                  <a:cxn ang="0">
                    <a:pos x="36" y="36"/>
                  </a:cxn>
                  <a:cxn ang="0">
                    <a:pos x="36" y="36"/>
                  </a:cxn>
                  <a:cxn ang="0">
                    <a:pos x="0" y="124"/>
                  </a:cxn>
                  <a:cxn ang="0">
                    <a:pos x="33" y="124"/>
                  </a:cxn>
                  <a:cxn ang="0">
                    <a:pos x="60" y="60"/>
                  </a:cxn>
                  <a:cxn ang="0">
                    <a:pos x="60" y="60"/>
                  </a:cxn>
                  <a:cxn ang="0">
                    <a:pos x="124" y="33"/>
                  </a:cxn>
                  <a:cxn ang="0">
                    <a:pos x="124" y="33"/>
                  </a:cxn>
                  <a:cxn ang="0">
                    <a:pos x="124" y="0"/>
                  </a:cxn>
                </a:cxnLst>
                <a:rect l="0" t="0" r="r" b="b"/>
                <a:pathLst>
                  <a:path w="124" h="124">
                    <a:moveTo>
                      <a:pt x="124" y="0"/>
                    </a:moveTo>
                    <a:cubicBezTo>
                      <a:pt x="90" y="0"/>
                      <a:pt x="59" y="13"/>
                      <a:pt x="36" y="36"/>
                    </a:cubicBezTo>
                    <a:lnTo>
                      <a:pt x="36" y="36"/>
                    </a:lnTo>
                    <a:cubicBezTo>
                      <a:pt x="14" y="59"/>
                      <a:pt x="0" y="90"/>
                      <a:pt x="0" y="124"/>
                    </a:cubicBezTo>
                    <a:lnTo>
                      <a:pt x="33" y="124"/>
                    </a:lnTo>
                    <a:cubicBezTo>
                      <a:pt x="33" y="99"/>
                      <a:pt x="44" y="76"/>
                      <a:pt x="60" y="60"/>
                    </a:cubicBezTo>
                    <a:lnTo>
                      <a:pt x="60" y="60"/>
                    </a:lnTo>
                    <a:cubicBezTo>
                      <a:pt x="77" y="43"/>
                      <a:pt x="99" y="33"/>
                      <a:pt x="124" y="33"/>
                    </a:cubicBezTo>
                    <a:lnTo>
                      <a:pt x="124" y="3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 198"/>
              <p:cNvSpPr>
                <a:spLocks/>
              </p:cNvSpPr>
              <p:nvPr/>
            </p:nvSpPr>
            <p:spPr bwMode="auto">
              <a:xfrm>
                <a:off x="4128" y="2400"/>
                <a:ext cx="22" cy="23"/>
              </a:xfrm>
              <a:custGeom>
                <a:avLst/>
                <a:gdLst/>
                <a:ahLst/>
                <a:cxnLst>
                  <a:cxn ang="0">
                    <a:pos x="98" y="0"/>
                  </a:cxn>
                  <a:cxn ang="0">
                    <a:pos x="29" y="29"/>
                  </a:cxn>
                  <a:cxn ang="0">
                    <a:pos x="29" y="29"/>
                  </a:cxn>
                  <a:cxn ang="0">
                    <a:pos x="0" y="98"/>
                  </a:cxn>
                  <a:cxn ang="0">
                    <a:pos x="13" y="98"/>
                  </a:cxn>
                  <a:cxn ang="0">
                    <a:pos x="27" y="98"/>
                  </a:cxn>
                  <a:cxn ang="0">
                    <a:pos x="98" y="98"/>
                  </a:cxn>
                  <a:cxn ang="0">
                    <a:pos x="98" y="70"/>
                  </a:cxn>
                  <a:cxn ang="0">
                    <a:pos x="98" y="63"/>
                  </a:cxn>
                  <a:cxn ang="0">
                    <a:pos x="98" y="26"/>
                  </a:cxn>
                  <a:cxn ang="0">
                    <a:pos x="98" y="26"/>
                  </a:cxn>
                  <a:cxn ang="0">
                    <a:pos x="98" y="23"/>
                  </a:cxn>
                  <a:cxn ang="0">
                    <a:pos x="98" y="0"/>
                  </a:cxn>
                </a:cxnLst>
                <a:rect l="0" t="0" r="r" b="b"/>
                <a:pathLst>
                  <a:path w="98" h="98">
                    <a:moveTo>
                      <a:pt x="98" y="0"/>
                    </a:moveTo>
                    <a:cubicBezTo>
                      <a:pt x="71" y="0"/>
                      <a:pt x="47" y="11"/>
                      <a:pt x="29" y="29"/>
                    </a:cubicBezTo>
                    <a:lnTo>
                      <a:pt x="29" y="29"/>
                    </a:lnTo>
                    <a:cubicBezTo>
                      <a:pt x="11" y="47"/>
                      <a:pt x="0" y="71"/>
                      <a:pt x="0" y="98"/>
                    </a:cubicBezTo>
                    <a:lnTo>
                      <a:pt x="13" y="98"/>
                    </a:lnTo>
                    <a:lnTo>
                      <a:pt x="27" y="98"/>
                    </a:lnTo>
                    <a:lnTo>
                      <a:pt x="98" y="98"/>
                    </a:lnTo>
                    <a:lnTo>
                      <a:pt x="98" y="70"/>
                    </a:lnTo>
                    <a:lnTo>
                      <a:pt x="98" y="63"/>
                    </a:lnTo>
                    <a:lnTo>
                      <a:pt x="98" y="26"/>
                    </a:lnTo>
                    <a:lnTo>
                      <a:pt x="98" y="26"/>
                    </a:lnTo>
                    <a:lnTo>
                      <a:pt x="98" y="23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reeform 199"/>
              <p:cNvSpPr>
                <a:spLocks/>
              </p:cNvSpPr>
              <p:nvPr/>
            </p:nvSpPr>
            <p:spPr bwMode="auto">
              <a:xfrm>
                <a:off x="4134" y="2406"/>
                <a:ext cx="16" cy="17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21" y="21"/>
                  </a:cxn>
                  <a:cxn ang="0">
                    <a:pos x="21" y="21"/>
                  </a:cxn>
                  <a:cxn ang="0">
                    <a:pos x="0" y="71"/>
                  </a:cxn>
                  <a:cxn ang="0">
                    <a:pos x="10" y="71"/>
                  </a:cxn>
                  <a:cxn ang="0">
                    <a:pos x="19" y="71"/>
                  </a:cxn>
                  <a:cxn ang="0">
                    <a:pos x="71" y="71"/>
                  </a:cxn>
                  <a:cxn ang="0">
                    <a:pos x="71" y="51"/>
                  </a:cxn>
                  <a:cxn ang="0">
                    <a:pos x="71" y="45"/>
                  </a:cxn>
                  <a:cxn ang="0">
                    <a:pos x="71" y="19"/>
                  </a:cxn>
                  <a:cxn ang="0">
                    <a:pos x="71" y="19"/>
                  </a:cxn>
                  <a:cxn ang="0">
                    <a:pos x="71" y="16"/>
                  </a:cxn>
                  <a:cxn ang="0">
                    <a:pos x="71" y="0"/>
                  </a:cxn>
                </a:cxnLst>
                <a:rect l="0" t="0" r="r" b="b"/>
                <a:pathLst>
                  <a:path w="71" h="71">
                    <a:moveTo>
                      <a:pt x="71" y="0"/>
                    </a:moveTo>
                    <a:cubicBezTo>
                      <a:pt x="52" y="0"/>
                      <a:pt x="34" y="8"/>
                      <a:pt x="21" y="21"/>
                    </a:cubicBezTo>
                    <a:lnTo>
                      <a:pt x="21" y="21"/>
                    </a:lnTo>
                    <a:cubicBezTo>
                      <a:pt x="8" y="34"/>
                      <a:pt x="0" y="51"/>
                      <a:pt x="0" y="71"/>
                    </a:cubicBezTo>
                    <a:lnTo>
                      <a:pt x="10" y="71"/>
                    </a:lnTo>
                    <a:lnTo>
                      <a:pt x="19" y="71"/>
                    </a:lnTo>
                    <a:lnTo>
                      <a:pt x="71" y="71"/>
                    </a:lnTo>
                    <a:lnTo>
                      <a:pt x="71" y="51"/>
                    </a:lnTo>
                    <a:lnTo>
                      <a:pt x="71" y="45"/>
                    </a:lnTo>
                    <a:lnTo>
                      <a:pt x="71" y="19"/>
                    </a:lnTo>
                    <a:lnTo>
                      <a:pt x="71" y="19"/>
                    </a:lnTo>
                    <a:lnTo>
                      <a:pt x="71" y="16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reeform 200"/>
              <p:cNvSpPr>
                <a:spLocks/>
              </p:cNvSpPr>
              <p:nvPr/>
            </p:nvSpPr>
            <p:spPr bwMode="auto">
              <a:xfrm>
                <a:off x="4140" y="2412"/>
                <a:ext cx="10" cy="11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13" y="14"/>
                  </a:cxn>
                  <a:cxn ang="0">
                    <a:pos x="13" y="14"/>
                  </a:cxn>
                  <a:cxn ang="0">
                    <a:pos x="0" y="45"/>
                  </a:cxn>
                  <a:cxn ang="0">
                    <a:pos x="44" y="45"/>
                  </a:cxn>
                  <a:cxn ang="0">
                    <a:pos x="44" y="32"/>
                  </a:cxn>
                  <a:cxn ang="0">
                    <a:pos x="44" y="29"/>
                  </a:cxn>
                  <a:cxn ang="0">
                    <a:pos x="44" y="13"/>
                  </a:cxn>
                  <a:cxn ang="0">
                    <a:pos x="44" y="13"/>
                  </a:cxn>
                  <a:cxn ang="0">
                    <a:pos x="44" y="11"/>
                  </a:cxn>
                  <a:cxn ang="0">
                    <a:pos x="44" y="0"/>
                  </a:cxn>
                </a:cxnLst>
                <a:rect l="0" t="0" r="r" b="b"/>
                <a:pathLst>
                  <a:path w="44" h="45">
                    <a:moveTo>
                      <a:pt x="44" y="0"/>
                    </a:moveTo>
                    <a:cubicBezTo>
                      <a:pt x="32" y="0"/>
                      <a:pt x="21" y="5"/>
                      <a:pt x="13" y="14"/>
                    </a:cubicBezTo>
                    <a:lnTo>
                      <a:pt x="13" y="14"/>
                    </a:lnTo>
                    <a:cubicBezTo>
                      <a:pt x="5" y="22"/>
                      <a:pt x="0" y="33"/>
                      <a:pt x="0" y="45"/>
                    </a:cubicBezTo>
                    <a:lnTo>
                      <a:pt x="44" y="45"/>
                    </a:lnTo>
                    <a:lnTo>
                      <a:pt x="44" y="32"/>
                    </a:lnTo>
                    <a:lnTo>
                      <a:pt x="44" y="29"/>
                    </a:lnTo>
                    <a:lnTo>
                      <a:pt x="44" y="13"/>
                    </a:lnTo>
                    <a:lnTo>
                      <a:pt x="44" y="13"/>
                    </a:lnTo>
                    <a:lnTo>
                      <a:pt x="44" y="11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reeform 201"/>
              <p:cNvSpPr>
                <a:spLocks/>
              </p:cNvSpPr>
              <p:nvPr/>
            </p:nvSpPr>
            <p:spPr bwMode="auto">
              <a:xfrm>
                <a:off x="4146" y="2418"/>
                <a:ext cx="4" cy="5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6" y="5"/>
                  </a:cxn>
                  <a:cxn ang="0">
                    <a:pos x="6" y="5"/>
                  </a:cxn>
                  <a:cxn ang="0">
                    <a:pos x="0" y="18"/>
                  </a:cxn>
                  <a:cxn ang="0">
                    <a:pos x="18" y="18"/>
                  </a:cxn>
                  <a:cxn ang="0">
                    <a:pos x="18" y="13"/>
                  </a:cxn>
                  <a:cxn ang="0">
                    <a:pos x="18" y="12"/>
                  </a:cxn>
                  <a:cxn ang="0">
                    <a:pos x="18" y="5"/>
                  </a:cxn>
                  <a:cxn ang="0">
                    <a:pos x="18" y="5"/>
                  </a:cxn>
                  <a:cxn ang="0">
                    <a:pos x="18" y="4"/>
                  </a:cxn>
                  <a:cxn ang="0">
                    <a:pos x="18" y="0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cubicBezTo>
                      <a:pt x="13" y="0"/>
                      <a:pt x="9" y="2"/>
                      <a:pt x="6" y="5"/>
                    </a:cubicBezTo>
                    <a:lnTo>
                      <a:pt x="6" y="5"/>
                    </a:lnTo>
                    <a:cubicBezTo>
                      <a:pt x="2" y="9"/>
                      <a:pt x="0" y="13"/>
                      <a:pt x="0" y="18"/>
                    </a:cubicBezTo>
                    <a:lnTo>
                      <a:pt x="18" y="18"/>
                    </a:lnTo>
                    <a:lnTo>
                      <a:pt x="18" y="13"/>
                    </a:lnTo>
                    <a:lnTo>
                      <a:pt x="18" y="12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8" y="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reeform 202"/>
              <p:cNvSpPr>
                <a:spLocks/>
              </p:cNvSpPr>
              <p:nvPr/>
            </p:nvSpPr>
            <p:spPr bwMode="auto">
              <a:xfrm>
                <a:off x="3995" y="2422"/>
                <a:ext cx="155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77" y="0"/>
                  </a:cxn>
                  <a:cxn ang="0">
                    <a:pos x="677" y="74"/>
                  </a:cxn>
                  <a:cxn ang="0">
                    <a:pos x="598" y="148"/>
                  </a:cxn>
                  <a:cxn ang="0">
                    <a:pos x="79" y="148"/>
                  </a:cxn>
                  <a:cxn ang="0">
                    <a:pos x="0" y="74"/>
                  </a:cxn>
                  <a:cxn ang="0">
                    <a:pos x="0" y="0"/>
                  </a:cxn>
                </a:cxnLst>
                <a:rect l="0" t="0" r="r" b="b"/>
                <a:pathLst>
                  <a:path w="677" h="148">
                    <a:moveTo>
                      <a:pt x="0" y="0"/>
                    </a:moveTo>
                    <a:lnTo>
                      <a:pt x="677" y="0"/>
                    </a:lnTo>
                    <a:lnTo>
                      <a:pt x="677" y="74"/>
                    </a:lnTo>
                    <a:cubicBezTo>
                      <a:pt x="677" y="115"/>
                      <a:pt x="642" y="148"/>
                      <a:pt x="598" y="148"/>
                    </a:cubicBezTo>
                    <a:lnTo>
                      <a:pt x="79" y="148"/>
                    </a:lnTo>
                    <a:cubicBezTo>
                      <a:pt x="36" y="148"/>
                      <a:pt x="0" y="115"/>
                      <a:pt x="0" y="7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7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Rectangle 203"/>
              <p:cNvSpPr>
                <a:spLocks noChangeArrowheads="1"/>
              </p:cNvSpPr>
              <p:nvPr/>
            </p:nvSpPr>
            <p:spPr bwMode="auto">
              <a:xfrm>
                <a:off x="3627" y="2422"/>
                <a:ext cx="368" cy="17"/>
              </a:xfrm>
              <a:prstGeom prst="rect">
                <a:avLst/>
              </a:prstGeom>
              <a:solidFill>
                <a:srgbClr val="EF753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" name="Rectangle 204"/>
              <p:cNvSpPr>
                <a:spLocks noChangeArrowheads="1"/>
              </p:cNvSpPr>
              <p:nvPr/>
            </p:nvSpPr>
            <p:spPr bwMode="auto">
              <a:xfrm>
                <a:off x="4011" y="2422"/>
                <a:ext cx="123" cy="14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" name="Rectangle 206"/>
            <p:cNvSpPr>
              <a:spLocks noChangeArrowheads="1"/>
            </p:cNvSpPr>
            <p:nvPr/>
          </p:nvSpPr>
          <p:spPr bwMode="auto">
            <a:xfrm>
              <a:off x="4011" y="2422"/>
              <a:ext cx="123" cy="7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2" name="Прямоугольник 221"/>
          <p:cNvSpPr/>
          <p:nvPr/>
        </p:nvSpPr>
        <p:spPr>
          <a:xfrm>
            <a:off x="2494743" y="3044050"/>
            <a:ext cx="8816121" cy="1461935"/>
          </a:xfrm>
          <a:prstGeom prst="rect">
            <a:avLst/>
          </a:prstGeom>
          <a:noFill/>
        </p:spPr>
        <p:txBody>
          <a:bodyPr wrap="square" lIns="121917" tIns="60958" rIns="121917" bIns="60958" numCol="2" rtlCol="0">
            <a:sp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altLang="ru-RU" b="1" dirty="0">
                <a:solidFill>
                  <a:srgbClr val="2F5597"/>
                </a:solidFill>
                <a:latin typeface="Arial Black" panose="020B0A04020102020204" pitchFamily="34" charset="0"/>
              </a:rPr>
              <a:t>Читательская грамотность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8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ru-RU" altLang="ru-RU" b="1" dirty="0">
                <a:solidFill>
                  <a:srgbClr val="DB7373"/>
                </a:solidFill>
                <a:latin typeface="Arial Black" panose="020B0A04020102020204" pitchFamily="34" charset="0"/>
              </a:rPr>
              <a:t>Математическая </a:t>
            </a:r>
            <a:r>
              <a:rPr lang="ru-RU" altLang="ru-RU" b="1" dirty="0" smtClean="0">
                <a:solidFill>
                  <a:srgbClr val="DB7373"/>
                </a:solidFill>
                <a:latin typeface="Arial Black" panose="020B0A04020102020204" pitchFamily="34" charset="0"/>
              </a:rPr>
              <a:t>грамотность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endParaRPr lang="ru-RU" altLang="ru-RU" sz="700" b="1" dirty="0">
              <a:solidFill>
                <a:srgbClr val="2F5597"/>
              </a:solidFill>
              <a:latin typeface="Arial Black" panose="020B0A04020102020204" pitchFamily="34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ru-RU" altLang="ru-RU" b="1" dirty="0">
                <a:solidFill>
                  <a:srgbClr val="2F5597"/>
                </a:solidFill>
                <a:latin typeface="Arial Black" panose="020B0A04020102020204" pitchFamily="34" charset="0"/>
              </a:rPr>
              <a:t>Естественно-научная </a:t>
            </a:r>
            <a:r>
              <a:rPr lang="ru-RU" altLang="ru-RU" b="1" dirty="0" smtClean="0">
                <a:solidFill>
                  <a:srgbClr val="2F5597"/>
                </a:solidFill>
                <a:latin typeface="Arial Black" panose="020B0A04020102020204" pitchFamily="34" charset="0"/>
              </a:rPr>
              <a:t>грамотность</a:t>
            </a:r>
            <a:br>
              <a:rPr lang="ru-RU" altLang="ru-RU" b="1" dirty="0" smtClean="0">
                <a:solidFill>
                  <a:srgbClr val="2F5597"/>
                </a:solidFill>
                <a:latin typeface="Arial Black" panose="020B0A04020102020204" pitchFamily="34" charset="0"/>
              </a:rPr>
            </a:br>
            <a:endParaRPr lang="ru-RU" altLang="ru-RU" sz="600" b="1" dirty="0">
              <a:solidFill>
                <a:srgbClr val="2F5597"/>
              </a:solidFill>
              <a:latin typeface="Arial Black" panose="020B0A04020102020204" pitchFamily="34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ru-RU" altLang="ru-RU" b="1" dirty="0" smtClean="0">
                <a:solidFill>
                  <a:srgbClr val="2F5597"/>
                </a:solidFill>
                <a:latin typeface="Arial Black" panose="020B0A04020102020204" pitchFamily="34" charset="0"/>
              </a:rPr>
              <a:t>Финансовая грамотность</a:t>
            </a:r>
            <a:endParaRPr lang="ru-RU" altLang="ru-RU" sz="900" b="1" dirty="0">
              <a:solidFill>
                <a:srgbClr val="2F5597"/>
              </a:solidFill>
              <a:latin typeface="Arial Black" panose="020B0A04020102020204" pitchFamily="34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endParaRPr lang="ru-RU" altLang="ru-RU" sz="600" b="1" dirty="0" smtClean="0">
              <a:solidFill>
                <a:srgbClr val="2F5597"/>
              </a:solidFill>
              <a:latin typeface="Arial Black" panose="020B0A04020102020204" pitchFamily="34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ru-RU" altLang="ru-RU" b="1" dirty="0" smtClean="0">
                <a:solidFill>
                  <a:srgbClr val="2F5597"/>
                </a:solidFill>
                <a:latin typeface="Arial Black" panose="020B0A04020102020204" pitchFamily="34" charset="0"/>
              </a:rPr>
              <a:t>Глобальные компетенции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endParaRPr lang="ru-RU" altLang="ru-RU" sz="700" b="1" dirty="0">
              <a:solidFill>
                <a:srgbClr val="2F5597"/>
              </a:solidFill>
              <a:latin typeface="Arial Black" panose="020B0A04020102020204" pitchFamily="34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ru-RU" altLang="ru-RU" b="1" dirty="0">
                <a:solidFill>
                  <a:srgbClr val="DB7373"/>
                </a:solidFill>
                <a:latin typeface="Arial Black" panose="020B0A04020102020204" pitchFamily="34" charset="0"/>
              </a:rPr>
              <a:t>Креативное </a:t>
            </a:r>
            <a:r>
              <a:rPr lang="ru-RU" altLang="ru-RU" b="1" dirty="0" smtClean="0">
                <a:solidFill>
                  <a:srgbClr val="DB7373"/>
                </a:solidFill>
                <a:latin typeface="Arial Black" panose="020B0A04020102020204" pitchFamily="34" charset="0"/>
              </a:rPr>
              <a:t>мышление</a:t>
            </a:r>
            <a:endParaRPr lang="ru-RU" sz="2000" b="1" dirty="0">
              <a:solidFill>
                <a:srgbClr val="DB7373"/>
              </a:solidFill>
              <a:latin typeface="Arial Black" panose="020B0A04020102020204" pitchFamily="34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10067182" y="6579313"/>
            <a:ext cx="18437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© АО «Издательство «Просвещение», 2019</a:t>
            </a:r>
            <a:endParaRPr lang="ru-RU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9" name="Рисунок 248" descr="l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87864"/>
            <a:ext cx="12192000" cy="70136"/>
          </a:xfrm>
          <a:prstGeom prst="rect">
            <a:avLst/>
          </a:prstGeom>
        </p:spPr>
      </p:pic>
      <p:grpSp>
        <p:nvGrpSpPr>
          <p:cNvPr id="250" name="Группа 249"/>
          <p:cNvGrpSpPr/>
          <p:nvPr/>
        </p:nvGrpSpPr>
        <p:grpSpPr>
          <a:xfrm>
            <a:off x="10655689" y="53094"/>
            <a:ext cx="1159482" cy="400919"/>
            <a:chOff x="338369" y="163286"/>
            <a:chExt cx="1440066" cy="497938"/>
          </a:xfrm>
        </p:grpSpPr>
        <p:sp>
          <p:nvSpPr>
            <p:cNvPr id="251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2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3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4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5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6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7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8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59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0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1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2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3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4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65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266" name="Прямая соединительная линия 265"/>
          <p:cNvCxnSpPr/>
          <p:nvPr/>
        </p:nvCxnSpPr>
        <p:spPr>
          <a:xfrm>
            <a:off x="0" y="581797"/>
            <a:ext cx="12122331" cy="1679"/>
          </a:xfrm>
          <a:prstGeom prst="line">
            <a:avLst/>
          </a:prstGeom>
          <a:ln w="34925"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7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441" y="4975610"/>
            <a:ext cx="1194350" cy="159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" name="Объект 3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13116" r="20558" b="13216"/>
          <a:stretch/>
        </p:blipFill>
        <p:spPr bwMode="auto">
          <a:xfrm>
            <a:off x="11097040" y="4472045"/>
            <a:ext cx="1094960" cy="157579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8" name="Рисунок 2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42" y="4736339"/>
            <a:ext cx="1155950" cy="1559419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270" name="Прямоугольник 269"/>
          <p:cNvSpPr/>
          <p:nvPr/>
        </p:nvSpPr>
        <p:spPr>
          <a:xfrm>
            <a:off x="296274" y="979382"/>
            <a:ext cx="11555162" cy="1631216"/>
          </a:xfrm>
          <a:prstGeom prst="rect">
            <a:avLst/>
          </a:prstGeom>
          <a:solidFill>
            <a:srgbClr val="D7E6F1"/>
          </a:solidFill>
        </p:spPr>
        <p:txBody>
          <a:bodyPr wrap="square">
            <a:spAutoFit/>
          </a:bodyPr>
          <a:lstStyle/>
          <a:p>
            <a:r>
              <a:rPr lang="mr-IN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способность </a:t>
            </a:r>
            <a:r>
              <a:rPr lang="ru-RU" sz="20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 вступать в отношения с внешней средой и максимально быстро адаптироваться и функционировать в </a:t>
            </a:r>
            <a:r>
              <a:rPr lang="ru-RU" sz="20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 используя накопленные знания и умения</a:t>
            </a:r>
          </a:p>
          <a:p>
            <a:endParaRPr lang="ru-RU" sz="1600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2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 словарь методических терминов и понятий (теория и практика обучения языкам</a:t>
            </a:r>
            <a:r>
              <a:rPr lang="ru-RU" sz="12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ru-RU" sz="12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12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М.: Издательство ИКАР. Э. Г. Азимов, А. Н. Щукин. 2009</a:t>
            </a:r>
            <a:r>
              <a:rPr lang="ru-RU" sz="1200" b="1" dirty="0" smtClean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b="1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53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5042</TotalTime>
  <Words>4120</Words>
  <Application>Microsoft Office PowerPoint</Application>
  <PresentationFormat>Произвольный</PresentationFormat>
  <Paragraphs>809</Paragraphs>
  <Slides>36</Slides>
  <Notes>32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 Office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Сервисы для педагогов на сайте Группы компаний «Просвещение» prosv.ru  </vt:lpstr>
      <vt:lpstr>СПАСИБО ЗА ВНИМАНИЕ!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Мегдальский Денис Игоревич</dc:creator>
  <cp:lastModifiedBy>Киреева Елена Владимировна</cp:lastModifiedBy>
  <cp:revision>429</cp:revision>
  <cp:lastPrinted>2019-08-02T12:23:20Z</cp:lastPrinted>
  <dcterms:created xsi:type="dcterms:W3CDTF">2019-07-31T09:46:15Z</dcterms:created>
  <dcterms:modified xsi:type="dcterms:W3CDTF">2019-11-18T08:01:47Z</dcterms:modified>
</cp:coreProperties>
</file>